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354" r:id="rId5"/>
    <p:sldId id="336" r:id="rId6"/>
    <p:sldId id="337" r:id="rId7"/>
    <p:sldId id="381" r:id="rId8"/>
    <p:sldId id="340" r:id="rId9"/>
    <p:sldId id="390" r:id="rId10"/>
    <p:sldId id="370" r:id="rId11"/>
    <p:sldId id="397" r:id="rId12"/>
    <p:sldId id="348" r:id="rId13"/>
    <p:sldId id="383" r:id="rId14"/>
    <p:sldId id="391" r:id="rId15"/>
    <p:sldId id="392" r:id="rId16"/>
    <p:sldId id="362" r:id="rId17"/>
    <p:sldId id="396" r:id="rId18"/>
    <p:sldId id="395" r:id="rId19"/>
    <p:sldId id="398" r:id="rId20"/>
    <p:sldId id="394" r:id="rId21"/>
    <p:sldId id="374" r:id="rId22"/>
    <p:sldId id="379" r:id="rId23"/>
    <p:sldId id="389" r:id="rId24"/>
    <p:sldId id="380" r:id="rId25"/>
    <p:sldId id="360" r:id="rId26"/>
    <p:sldId id="347" r:id="rId27"/>
  </p:sldIdLst>
  <p:sldSz cx="12192000" cy="6858000"/>
  <p:notesSz cx="6858000" cy="9144000"/>
  <p:defaultTextStyle>
    <a:defPPr rtl="0">
      <a:defRPr lang="ja-JP"/>
    </a:defPPr>
    <a:lvl1pPr marL="0" algn="l" defTabSz="914400" rtl="0" eaLnBrk="1" latinLnBrk="0" hangingPunct="1">
      <a:defRPr lang="ja-JP" sz="1800" kern="1200">
        <a:solidFill>
          <a:schemeClr val="tx1"/>
        </a:solidFill>
        <a:latin typeface="+mn-lt"/>
        <a:ea typeface="+mn-ea"/>
        <a:cs typeface="+mn-cs"/>
      </a:defRPr>
    </a:lvl1pPr>
    <a:lvl2pPr marL="457200" algn="l" defTabSz="914400" rtl="0" eaLnBrk="1" latinLnBrk="0" hangingPunct="1">
      <a:defRPr lang="ja-JP" sz="1800" kern="1200">
        <a:solidFill>
          <a:schemeClr val="tx1"/>
        </a:solidFill>
        <a:latin typeface="+mn-lt"/>
        <a:ea typeface="+mn-ea"/>
        <a:cs typeface="+mn-cs"/>
      </a:defRPr>
    </a:lvl2pPr>
    <a:lvl3pPr marL="914400" algn="l" defTabSz="914400" rtl="0" eaLnBrk="1" latinLnBrk="0" hangingPunct="1">
      <a:defRPr lang="ja-JP" sz="1800" kern="1200">
        <a:solidFill>
          <a:schemeClr val="tx1"/>
        </a:solidFill>
        <a:latin typeface="+mn-lt"/>
        <a:ea typeface="+mn-ea"/>
        <a:cs typeface="+mn-cs"/>
      </a:defRPr>
    </a:lvl3pPr>
    <a:lvl4pPr marL="1371600" algn="l" defTabSz="914400" rtl="0" eaLnBrk="1" latinLnBrk="0" hangingPunct="1">
      <a:defRPr lang="ja-JP" sz="1800" kern="1200">
        <a:solidFill>
          <a:schemeClr val="tx1"/>
        </a:solidFill>
        <a:latin typeface="+mn-lt"/>
        <a:ea typeface="+mn-ea"/>
        <a:cs typeface="+mn-cs"/>
      </a:defRPr>
    </a:lvl4pPr>
    <a:lvl5pPr marL="1828800" algn="l" defTabSz="914400" rtl="0" eaLnBrk="1" latinLnBrk="0" hangingPunct="1">
      <a:defRPr lang="ja-JP" sz="1800" kern="1200">
        <a:solidFill>
          <a:schemeClr val="tx1"/>
        </a:solidFill>
        <a:latin typeface="+mn-lt"/>
        <a:ea typeface="+mn-ea"/>
        <a:cs typeface="+mn-cs"/>
      </a:defRPr>
    </a:lvl5pPr>
    <a:lvl6pPr marL="2286000" algn="l" defTabSz="914400" rtl="0" eaLnBrk="1" latinLnBrk="0" hangingPunct="1">
      <a:defRPr lang="ja-JP" sz="1800" kern="1200">
        <a:solidFill>
          <a:schemeClr val="tx1"/>
        </a:solidFill>
        <a:latin typeface="+mn-lt"/>
        <a:ea typeface="+mn-ea"/>
        <a:cs typeface="+mn-cs"/>
      </a:defRPr>
    </a:lvl6pPr>
    <a:lvl7pPr marL="2743200" algn="l" defTabSz="914400" rtl="0" eaLnBrk="1" latinLnBrk="0" hangingPunct="1">
      <a:defRPr lang="ja-JP" sz="1800" kern="1200">
        <a:solidFill>
          <a:schemeClr val="tx1"/>
        </a:solidFill>
        <a:latin typeface="+mn-lt"/>
        <a:ea typeface="+mn-ea"/>
        <a:cs typeface="+mn-cs"/>
      </a:defRPr>
    </a:lvl7pPr>
    <a:lvl8pPr marL="3200400" algn="l" defTabSz="914400" rtl="0" eaLnBrk="1" latinLnBrk="0" hangingPunct="1">
      <a:defRPr lang="ja-JP" sz="1800" kern="1200">
        <a:solidFill>
          <a:schemeClr val="tx1"/>
        </a:solidFill>
        <a:latin typeface="+mn-lt"/>
        <a:ea typeface="+mn-ea"/>
        <a:cs typeface="+mn-cs"/>
      </a:defRPr>
    </a:lvl8pPr>
    <a:lvl9pPr marL="3657600" algn="l" defTabSz="914400" rtl="0" eaLnBrk="1" latinLnBrk="0" hangingPunct="1">
      <a:defRPr lang="ja-JP"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A930C63-93BC-4A55-A4C6-A4CDD6CE16F6}">
          <p14:sldIdLst>
            <p14:sldId id="354"/>
            <p14:sldId id="336"/>
            <p14:sldId id="337"/>
            <p14:sldId id="381"/>
            <p14:sldId id="340"/>
            <p14:sldId id="390"/>
            <p14:sldId id="370"/>
            <p14:sldId id="397"/>
            <p14:sldId id="348"/>
            <p14:sldId id="383"/>
            <p14:sldId id="391"/>
            <p14:sldId id="392"/>
            <p14:sldId id="362"/>
            <p14:sldId id="396"/>
            <p14:sldId id="395"/>
            <p14:sldId id="398"/>
            <p14:sldId id="394"/>
            <p14:sldId id="374"/>
            <p14:sldId id="379"/>
            <p14:sldId id="389"/>
            <p14:sldId id="380"/>
            <p14:sldId id="360"/>
            <p14:sldId id="347"/>
          </p14:sldIdLst>
        </p14:section>
      </p14:sectionLst>
    </p:ext>
    <p:ext uri="{EFAFB233-063F-42B5-8137-9DF3F51BA10A}">
      <p15:sldGuideLst xmlns:p15="http://schemas.microsoft.com/office/powerpoint/2012/main">
        <p15:guide id="2" pos="6516" userDrawn="1">
          <p15:clr>
            <a:srgbClr val="A4A3A4"/>
          </p15:clr>
        </p15:guide>
        <p15:guide id="3" orient="horz" pos="3702" userDrawn="1">
          <p15:clr>
            <a:srgbClr val="A4A3A4"/>
          </p15:clr>
        </p15:guide>
        <p15:guide id="4" orient="horz" pos="19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作成者"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9" autoAdjust="0"/>
    <p:restoredTop sz="95394" autoAdjust="0"/>
  </p:normalViewPr>
  <p:slideViewPr>
    <p:cSldViewPr snapToGrid="0">
      <p:cViewPr varScale="1">
        <p:scale>
          <a:sx n="87" d="100"/>
          <a:sy n="87" d="100"/>
        </p:scale>
        <p:origin x="39" y="465"/>
      </p:cViewPr>
      <p:guideLst>
        <p:guide pos="6516"/>
        <p:guide orient="horz" pos="3702"/>
        <p:guide orient="horz" pos="19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7" d="100"/>
          <a:sy n="97" d="100"/>
        </p:scale>
        <p:origin x="36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ja-JP" sz="1200"/>
            </a:lvl1pPr>
          </a:lstStyle>
          <a:p>
            <a:pPr rtl="0"/>
            <a:endParaRPr lang="ja-JP"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ja-JP" sz="1200"/>
            </a:lvl1pPr>
          </a:lstStyle>
          <a:p>
            <a:pPr rtl="0"/>
            <a:fld id="{31C34D30-AE31-4BA2-B6DB-613E3219E49B}" type="datetime1">
              <a:rPr lang="ja-JP" altLang="en-US" smtClean="0">
                <a:latin typeface="Meiryo UI" panose="020B0604030504040204" pitchFamily="50" charset="-128"/>
                <a:ea typeface="Meiryo UI" panose="020B0604030504040204" pitchFamily="50" charset="-128"/>
              </a:rPr>
              <a:t>2025/6/1</a:t>
            </a:fld>
            <a:endParaRPr lang="ja-JP"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ja-JP" sz="1200"/>
            </a:lvl1pPr>
          </a:lstStyle>
          <a:p>
            <a:pPr rtl="0"/>
            <a:endParaRPr lang="ja-JP"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ja-JP" sz="1200"/>
            </a:lvl1pPr>
          </a:lstStyle>
          <a:p>
            <a:pPr rtl="0"/>
            <a:fld id="{9E9D563E-BCB2-465B-8A3C-AC86CE64F69C}" type="slidenum">
              <a:rPr lang="ja-JP" smtClean="0">
                <a:latin typeface="Meiryo UI" panose="020B0604030504040204" pitchFamily="50" charset="-128"/>
                <a:ea typeface="Meiryo UI" panose="020B0604030504040204" pitchFamily="50" charset="-128"/>
              </a:rPr>
              <a:t>‹#›</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ja-JP" sz="1200">
                <a:latin typeface="Meiryo UI" panose="020B0604030504040204" pitchFamily="50" charset="-128"/>
                <a:ea typeface="Meiryo UI" panose="020B0604030504040204" pitchFamily="50" charset="-128"/>
              </a:defRPr>
            </a:lvl1pPr>
          </a:lstStyle>
          <a:p>
            <a:endParaRPr lang="ja-JP" altLang="en-US" dirty="0">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ja-JP" sz="1200">
                <a:latin typeface="Meiryo UI" panose="020B0604030504040204" pitchFamily="50" charset="-128"/>
                <a:ea typeface="Meiryo UI" panose="020B0604030504040204" pitchFamily="50" charset="-128"/>
              </a:defRPr>
            </a:lvl1pPr>
          </a:lstStyle>
          <a:p>
            <a:fld id="{36DED842-9405-469B-9345-9DE77EC9B69E}" type="datetime1">
              <a:rPr lang="ja-JP" altLang="en-US" smtClean="0">
                <a:ea typeface="Meiryo UI" panose="020B0604030504040204" pitchFamily="50" charset="-128"/>
              </a:rPr>
              <a:t>2025/6/1</a:t>
            </a:fld>
            <a:endParaRPr dirty="0">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ja-JP"/>
            </a:defPPr>
          </a:lstStyle>
          <a:p>
            <a:pPr rtl="0"/>
            <a:endParaRPr lang="ja-JP"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ja-JP"/>
            </a:defPPr>
          </a:lstStyle>
          <a:p>
            <a:pPr lvl="0" rtl="0"/>
            <a:r>
              <a:rPr lang="ja-JP" noProof="0"/>
              <a:t>クリックしてマスター テキストのスタイルを編集</a:t>
            </a:r>
          </a:p>
          <a:p>
            <a:pPr lvl="1" rtl="0"/>
            <a:r>
              <a:rPr lang="ja-JP" noProof="0"/>
              <a:t>第 2 レベル</a:t>
            </a:r>
          </a:p>
          <a:p>
            <a:pPr lvl="2" rtl="0"/>
            <a:r>
              <a:rPr lang="ja-JP" noProof="0"/>
              <a:t>第 3 レベル</a:t>
            </a:r>
          </a:p>
          <a:p>
            <a:pPr lvl="3" rtl="0"/>
            <a:r>
              <a:rPr lang="ja-JP" noProof="0"/>
              <a:t>第 4 レベル</a:t>
            </a:r>
          </a:p>
          <a:p>
            <a:pPr lvl="4" rtl="0"/>
            <a:r>
              <a:rPr lang="ja-JP" noProof="0"/>
              <a:t>第 5 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ja-JP" sz="1200">
                <a:latin typeface="Meiryo UI" panose="020B0604030504040204" pitchFamily="50" charset="-128"/>
                <a:ea typeface="Meiryo UI" panose="020B0604030504040204" pitchFamily="50" charset="-128"/>
              </a:defRPr>
            </a:lvl1pPr>
          </a:lstStyle>
          <a:p>
            <a:endParaRPr lang="ja-JP" altLang="en-US" dirty="0">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ja-JP" sz="1200">
                <a:latin typeface="Meiryo UI" panose="020B0604030504040204" pitchFamily="50" charset="-128"/>
                <a:ea typeface="Meiryo UI" panose="020B0604030504040204" pitchFamily="50" charset="-128"/>
              </a:defRPr>
            </a:lvl1pPr>
          </a:lstStyle>
          <a:p>
            <a:fld id="{8B990660-4B7D-4C11-96DB-B19FFA8CA93C}" type="slidenum">
              <a:rPr lang="en-US" altLang="ja-JP" smtClean="0"/>
              <a:pPr/>
              <a:t>‹#›</a:t>
            </a:fld>
            <a:endParaRPr lang="en-US" altLang="en-US" dirty="0">
              <a:ea typeface="Meiryo UI" panose="020B0604030504040204" pitchFamily="50" charset="-128"/>
            </a:endParaRPr>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lang="ja-JP" sz="1200" kern="1200">
        <a:solidFill>
          <a:schemeClr val="tx1"/>
        </a:solidFill>
        <a:latin typeface="+mn-ea"/>
        <a:ea typeface="+mn-ea"/>
        <a:cs typeface="+mn-cs"/>
      </a:defRPr>
    </a:lvl6pPr>
    <a:lvl7pPr marL="2743200" algn="l" defTabSz="914400" rtl="0" eaLnBrk="1" latinLnBrk="0" hangingPunct="1">
      <a:defRPr lang="ja-JP" sz="1200" kern="1200">
        <a:solidFill>
          <a:schemeClr val="tx1"/>
        </a:solidFill>
        <a:latin typeface="+mn-ea"/>
        <a:ea typeface="+mn-ea"/>
        <a:cs typeface="+mn-cs"/>
      </a:defRPr>
    </a:lvl7pPr>
    <a:lvl8pPr marL="3200400" algn="l" defTabSz="914400" rtl="0" eaLnBrk="1" latinLnBrk="0" hangingPunct="1">
      <a:defRPr lang="ja-JP" sz="1200" kern="1200">
        <a:solidFill>
          <a:schemeClr val="tx1"/>
        </a:solidFill>
        <a:latin typeface="+mn-ea"/>
        <a:ea typeface="+mn-ea"/>
        <a:cs typeface="+mn-cs"/>
      </a:defRPr>
    </a:lvl8pPr>
    <a:lvl9pPr marL="3657600" algn="l" defTabSz="914400" rtl="0" eaLnBrk="1" latinLnBrk="0" hangingPunct="1">
      <a:defRPr lang="ja-JP" sz="1200" kern="1200">
        <a:solidFill>
          <a:schemeClr val="tx1"/>
        </a:solidFill>
        <a:latin typeface="+mn-ea"/>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00872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2060D-A12D-9769-A75B-A3D07E297B4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A54314-525D-1E31-4818-3FE7CEADC29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BDACB43-1726-8FE8-8701-018998FE69B3}"/>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F88B0149-9C96-BEFD-1173-4846DE12AD2D}"/>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10</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0011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141C6-F0EF-222F-15B5-E54270BBAE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6171DD-672A-BD5B-F0F2-1CC08F7D3F4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193C57-D0DF-0E83-BA32-E1D523D94392}"/>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B0430D1-38FD-95C3-EDB3-072BE6B79130}"/>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11</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74399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FF5B-2706-4994-C925-9EB083EA7F8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CB9CFB-0FEC-8A16-2C53-5AA3148406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10EA679-B6EB-9126-DE8A-D7193720B908}"/>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7F13DF2-E90D-2D79-45A8-5B9D1B22CCF9}"/>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12</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7318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B2BB-BD5B-6DB2-785D-F81B1977F7F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18078F-83A7-ADDE-EB6E-E74C137F7DF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5269A9F-D480-512A-E869-100F7B12EB73}"/>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586C3B3A-861C-5B3A-652C-D1C3EFA76117}"/>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13</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2858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B29D-1A9B-1FD6-EBC0-E342FFE5C5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0ADF3B-B39B-58EA-9A7A-43B5CE92EF9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FC5ED45-32CC-59A4-2C73-EEA092E22040}"/>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CB11AF79-26F9-05B4-AA4A-894E776EDD87}"/>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14</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4012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4ED2D-5B2B-7233-7BAB-C197736290C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B5F1341-6ACA-53AA-032A-08C30C21A0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54BAF87-1467-565E-2AD5-B6CCCA99DD26}"/>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CDA9EE66-037A-A10F-1E67-571CD2C69E84}"/>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15</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73354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404DF-6068-52E0-CF96-51B8824CC55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396431C-A84F-1B34-3B8C-EA9BB5ACCF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53E8489-5908-B602-4DD0-5E0F06E09511}"/>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BA020B0-7962-3AC6-BAAA-1E045C9643BF}"/>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16</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05647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2BF08-DD51-0A79-0904-D15C1F26CFA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3C3533-D94F-22C2-CC0C-408D4EF4F4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9E0181-ECF6-0488-050A-FE84FA159DA3}"/>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5B921AA-6F4C-8ADC-C354-9CCC44A8108C}"/>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17</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34996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51323-7095-E8EB-6376-85F2FF08404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36FA19D-D615-8752-ACAF-521734423D5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3F30CB-A550-1183-A84A-F2321BCC5685}"/>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F9853E3A-D6AA-03FB-2D72-CF50C7CFFA7A}"/>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18</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201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4BCA-2C0F-1186-3B1A-200600C4A6B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1BD895-68F7-1BF9-0923-61DA9A7E04A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5958A60-3B79-A900-6D1A-AAE09E4ED94B}"/>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48D257F3-CF29-CCAE-77F5-15BA4C822568}"/>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19</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7468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2</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19333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0E7BF-AC13-CB48-0248-E2673E4E279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091E388-1F2A-D501-6228-4522610A9F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96EB5F8-6480-DB48-ACE6-309C1666C166}"/>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FBCD8EDE-A999-EA41-5757-6D9E89DE69E4}"/>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20</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26356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32E77-312C-10E0-CAAA-EE5D27AAD7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88D1E3-6786-E842-F928-065DAEA1C0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05B15F4-139D-8A99-DCDD-5B3F1E34633F}"/>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BEF76598-167C-9193-923C-A6BE58C25C8F}"/>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21</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1683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E5C65-7DA0-F73F-26AA-644094F7AE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C74910F-D3A7-6501-70B6-A952D9032AF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51282E7-D1A6-0DCD-D67D-40FF1721E902}"/>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336ABCF-3236-E74A-32DA-AFBA418C7F72}"/>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22</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02918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23</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4534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3</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254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5FA60-AFE4-7BC6-7B71-085DCE546BE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023FC6-659E-8E6F-72B6-10163296FF8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B2D45B-DBAB-0B6D-61DD-70952F7DE57D}"/>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B4BB7BB5-67F4-8BD6-F505-6FA5A6F4BDC6}"/>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4</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10808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5</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89252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1FF4-860E-4996-FA73-B25E29AC0AE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BBC6B4-D1BC-CACC-B9C9-FFE5059191D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CACC7A4-D081-DF16-57AC-F3B646C8D20F}"/>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8919DD3D-EF7E-E3A9-A7EF-FBD0E16C196A}"/>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6</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16905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1D79-2E52-0AA4-D54D-B28C43140E6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998A440-A89B-C8F4-E9A3-3C37D566724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3C941AA-28D2-5296-9720-D2E1C354AD47}"/>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940D66C-1A92-E204-3E7F-12B1FCE23E6C}"/>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7</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5261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4161-2717-5758-5578-8C499CBD6F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840D53-195B-810F-37EF-8002B573E10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6AD927F-47DB-387B-7F06-DF52ECD7D31A}"/>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79A1F3-D386-0649-8613-CB5A8F808830}"/>
              </a:ext>
            </a:extLst>
          </p:cNvPr>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8</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3192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8B990660-4B7D-4C11-96DB-B19FFA8CA93C}" type="slidenum">
              <a:rPr lang="en-US" altLang="ja-JP" noProof="0" smtClean="0">
                <a:latin typeface="Meiryo UI" panose="020B0604030504040204" pitchFamily="50" charset="-128"/>
                <a:ea typeface="Meiryo UI" panose="020B0604030504040204" pitchFamily="50" charset="-128"/>
              </a:rPr>
              <a:t>9</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2591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rtlCol="0" anchor="b">
            <a:normAutofit/>
          </a:bodyPr>
          <a:lstStyle>
            <a:lvl1pPr algn="l">
              <a:defRPr lang="ja-JP" sz="4000" b="1" baseline="0"/>
            </a:lvl1pPr>
          </a:lstStyle>
          <a:p>
            <a:pPr rtl="0"/>
            <a:r>
              <a:rPr lang="ja-JP" altLang="en-US" noProof="0"/>
              <a:t>クリックしてタイトルを追加</a:t>
            </a:r>
          </a:p>
        </p:txBody>
      </p:sp>
      <p:pic>
        <p:nvPicPr>
          <p:cNvPr id="4" name="グラフィック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概要 1">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1" name="コンテンツ プレースホルダー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rtlCol="0">
            <a:normAutofit/>
          </a:bodyPr>
          <a:lstStyle>
            <a:lvl1pPr marL="228600" indent="-228600">
              <a:lnSpc>
                <a:spcPct val="100000"/>
              </a:lnSpc>
              <a:spcBef>
                <a:spcPts val="0"/>
              </a:spcBef>
              <a:spcAft>
                <a:spcPts val="600"/>
              </a:spcAft>
              <a:buFont typeface="Arial" panose="020B0604020202020204" pitchFamily="34" charset="0"/>
              <a:buChar char="•"/>
              <a:defRPr lang="ja-JP" sz="2000">
                <a:latin typeface="Meiryo UI" panose="020B0604030504040204" pitchFamily="50" charset="-128"/>
                <a:ea typeface="Meiryo UI" panose="020B0604030504040204" pitchFamily="50" charset="-128"/>
              </a:defRPr>
            </a:lvl1pPr>
            <a:lvl2pPr marL="685800" indent="-228600">
              <a:lnSpc>
                <a:spcPct val="100000"/>
              </a:lnSpc>
              <a:spcBef>
                <a:spcPts val="0"/>
              </a:spcBef>
              <a:spcAft>
                <a:spcPts val="600"/>
              </a:spcAft>
              <a:defRPr lang="ja-JP" sz="2000">
                <a:latin typeface="Meiryo UI" panose="020B0604030504040204" pitchFamily="50" charset="-128"/>
                <a:ea typeface="Meiryo UI" panose="020B0604030504040204" pitchFamily="50" charset="-128"/>
              </a:defRPr>
            </a:lvl2pPr>
            <a:lvl3pPr marL="1143000" indent="-228600">
              <a:lnSpc>
                <a:spcPct val="100000"/>
              </a:lnSpc>
              <a:spcBef>
                <a:spcPts val="0"/>
              </a:spcBef>
              <a:spcAft>
                <a:spcPts val="600"/>
              </a:spcAft>
              <a:defRPr lang="ja-JP" sz="2000">
                <a:latin typeface="Meiryo UI" panose="020B0604030504040204" pitchFamily="50" charset="-128"/>
                <a:ea typeface="Meiryo UI" panose="020B0604030504040204" pitchFamily="50" charset="-128"/>
              </a:defRPr>
            </a:lvl3pPr>
            <a:lvl4pPr marL="1600200" indent="-228600">
              <a:lnSpc>
                <a:spcPct val="100000"/>
              </a:lnSpc>
              <a:spcBef>
                <a:spcPts val="0"/>
              </a:spcBef>
              <a:spcAft>
                <a:spcPts val="600"/>
              </a:spcAft>
              <a:defRPr lang="ja-JP" sz="2000">
                <a:latin typeface="Meiryo UI" panose="020B0604030504040204" pitchFamily="50" charset="-128"/>
                <a:ea typeface="Meiryo UI" panose="020B0604030504040204" pitchFamily="50" charset="-128"/>
              </a:defRPr>
            </a:lvl4pPr>
            <a:lvl5pPr marL="2057400" indent="-228600">
              <a:lnSpc>
                <a:spcPct val="100000"/>
              </a:lnSpc>
              <a:spcBef>
                <a:spcPts val="0"/>
              </a:spcBef>
              <a:spcAft>
                <a:spcPts val="6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10" name="コンテンツ プレースホルダー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rtlCol="0">
            <a:normAutofit/>
          </a:bodyPr>
          <a:lstStyle>
            <a:lvl1pPr marL="0" indent="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1pPr>
            <a:lvl2pPr marL="228600" indent="-22860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2pPr>
            <a:lvl3pPr marL="0" indent="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3pPr>
            <a:lvl4pPr marL="0" indent="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4pPr>
            <a:lvl5pPr marL="0" indent="0">
              <a:lnSpc>
                <a:spcPct val="100000"/>
              </a:lnSpc>
              <a:spcBef>
                <a:spcPts val="1000"/>
              </a:spcBef>
              <a:spcAft>
                <a:spcPts val="600"/>
              </a:spcAft>
              <a:buFont typeface="+mj-lt"/>
              <a:buNone/>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表 2">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1" name="コンテンツ プレースホルダー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rtlCol="0">
            <a:normAutofit/>
          </a:bodyPr>
          <a:lstStyle>
            <a:lvl1pPr marL="228600" indent="-228600">
              <a:lnSpc>
                <a:spcPct val="100000"/>
              </a:lnSpc>
              <a:spcBef>
                <a:spcPts val="0"/>
              </a:spcBef>
              <a:spcAft>
                <a:spcPts val="1200"/>
              </a:spcAft>
              <a:buFont typeface="Arial" panose="020B0604020202020204" pitchFamily="34" charset="0"/>
              <a:buChar char="•"/>
              <a:defRPr lang="ja-JP" sz="2000">
                <a:latin typeface="Meiryo UI" panose="020B0604030504040204" pitchFamily="50" charset="-128"/>
                <a:ea typeface="Meiryo UI" panose="020B0604030504040204" pitchFamily="50" charset="-128"/>
              </a:defRPr>
            </a:lvl1pPr>
            <a:lvl2pPr marL="685800" indent="-228600">
              <a:lnSpc>
                <a:spcPct val="100000"/>
              </a:lnSpc>
              <a:spcBef>
                <a:spcPts val="500"/>
              </a:spcBef>
              <a:spcAft>
                <a:spcPts val="600"/>
              </a:spcAft>
              <a:defRPr lang="ja-JP" sz="2000">
                <a:latin typeface="Meiryo UI" panose="020B0604030504040204" pitchFamily="50" charset="-128"/>
                <a:ea typeface="Meiryo UI" panose="020B0604030504040204" pitchFamily="50" charset="-128"/>
              </a:defRPr>
            </a:lvl2pPr>
            <a:lvl3pPr marL="1143000" indent="-228600">
              <a:lnSpc>
                <a:spcPct val="100000"/>
              </a:lnSpc>
              <a:spcBef>
                <a:spcPts val="500"/>
              </a:spcBef>
              <a:spcAft>
                <a:spcPts val="600"/>
              </a:spcAft>
              <a:defRPr lang="ja-JP" sz="2000">
                <a:latin typeface="Meiryo UI" panose="020B0604030504040204" pitchFamily="50" charset="-128"/>
                <a:ea typeface="Meiryo UI" panose="020B0604030504040204" pitchFamily="50" charset="-128"/>
              </a:defRPr>
            </a:lvl3pPr>
            <a:lvl4pPr marL="1600200" indent="-228600">
              <a:lnSpc>
                <a:spcPct val="100000"/>
              </a:lnSpc>
              <a:spcBef>
                <a:spcPts val="500"/>
              </a:spcBef>
              <a:spcAft>
                <a:spcPts val="600"/>
              </a:spcAft>
              <a:defRPr lang="ja-JP" sz="2000">
                <a:latin typeface="Meiryo UI" panose="020B0604030504040204" pitchFamily="50" charset="-128"/>
                <a:ea typeface="Meiryo UI" panose="020B0604030504040204" pitchFamily="50" charset="-128"/>
              </a:defRPr>
            </a:lvl4pPr>
            <a:lvl5pPr marL="2057400" indent="-228600">
              <a:lnSpc>
                <a:spcPct val="100000"/>
              </a:lnSpc>
              <a:spcBef>
                <a:spcPts val="500"/>
              </a:spcBef>
              <a:spcAft>
                <a:spcPts val="6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ありがとうございました">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グラフィックス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rtlCol="0" anchor="b">
            <a:normAutofit/>
          </a:bodyPr>
          <a:lstStyle>
            <a:lvl1pPr>
              <a:defRPr lang="ja-JP" sz="4000" baseline="0"/>
            </a:lvl1pPr>
          </a:lstStyle>
          <a:p>
            <a:pPr rtl="0"/>
            <a:r>
              <a:rPr lang="ja-JP" altLang="en-US" noProof="0" dirty="0"/>
              <a:t>クリックしてタイトルを追加</a:t>
            </a:r>
          </a:p>
        </p:txBody>
      </p:sp>
      <p:sp>
        <p:nvSpPr>
          <p:cNvPr id="8" name="テキスト プレースホルダー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rtlCol="0">
            <a:normAutofit/>
          </a:bodyPr>
          <a:lstStyle>
            <a:lvl1pPr marL="0" indent="0">
              <a:lnSpc>
                <a:spcPts val="2400"/>
              </a:lnSpc>
              <a:spcBef>
                <a:spcPts val="0"/>
              </a:spcBef>
              <a:spcAft>
                <a:spcPts val="1200"/>
              </a:spcAft>
              <a:buFont typeface="Arial" panose="020B0604020202020204" pitchFamily="34" charset="0"/>
              <a:buNone/>
              <a:defRPr lang="ja-JP" sz="2000"/>
            </a:lvl1pPr>
            <a:lvl2pPr marL="800100" indent="-342900">
              <a:lnSpc>
                <a:spcPts val="2400"/>
              </a:lnSpc>
              <a:buFont typeface="Arial" panose="020B0604020202020204" pitchFamily="34" charset="0"/>
              <a:buChar char="•"/>
              <a:defRPr lang="ja-JP" sz="2000"/>
            </a:lvl2pPr>
            <a:lvl3pPr marL="1257300" indent="-342900">
              <a:lnSpc>
                <a:spcPts val="2400"/>
              </a:lnSpc>
              <a:buFont typeface="Arial" panose="020B0604020202020204" pitchFamily="34" charset="0"/>
              <a:buChar char="•"/>
              <a:defRPr lang="ja-JP" sz="2000"/>
            </a:lvl3pPr>
            <a:lvl4pPr marL="1714500" indent="-342900">
              <a:lnSpc>
                <a:spcPts val="2400"/>
              </a:lnSpc>
              <a:buFont typeface="Arial" panose="020B0604020202020204" pitchFamily="34" charset="0"/>
              <a:buChar char="•"/>
              <a:defRPr lang="ja-JP" sz="2000"/>
            </a:lvl4pPr>
            <a:lvl5pPr marL="2171700" indent="-342900">
              <a:lnSpc>
                <a:spcPts val="2400"/>
              </a:lnSpc>
              <a:buFont typeface="Arial" panose="020B0604020202020204" pitchFamily="34" charset="0"/>
              <a:buChar char="•"/>
              <a:defRPr lang="ja-JP" sz="2000"/>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 </a:t>
            </a:r>
          </a:p>
          <a:p>
            <a:pPr lvl="3" rtl="0"/>
            <a:r>
              <a:rPr lang="ja-JP" altLang="en-US" noProof="0" dirty="0"/>
              <a:t>第 </a:t>
            </a:r>
            <a:r>
              <a:rPr lang="en-US" altLang="ja-JP" noProof="0" dirty="0"/>
              <a:t>4 </a:t>
            </a:r>
            <a:r>
              <a:rPr lang="ja-JP" altLang="en-US" noProof="0" dirty="0"/>
              <a:t>レベル </a:t>
            </a:r>
          </a:p>
          <a:p>
            <a:pPr lvl="4" rtl="0"/>
            <a:r>
              <a:rPr lang="ja-JP" altLang="en-US" noProof="0" dirty="0"/>
              <a:t>第 </a:t>
            </a:r>
            <a:r>
              <a:rPr lang="en-US" altLang="ja-JP" noProof="0" dirty="0"/>
              <a:t>5 </a:t>
            </a:r>
            <a:r>
              <a:rPr lang="ja-JP" altLang="en-US" noProof="0" dirty="0"/>
              <a:t>レベル </a:t>
            </a:r>
          </a:p>
          <a:p>
            <a:pPr lvl="0" rtl="0"/>
            <a:endParaRPr lang="ja-JP" altLang="en-US" noProof="0"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lang="ja-JP" sz="40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grpSp>
        <p:nvGrpSpPr>
          <p:cNvPr id="815" name="グループ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defPPr>
                <a:defRPr lang="ja-JP"/>
              </a:defPPr>
            </a:lstStyle>
            <a:p>
              <a:pPr rtl="0"/>
              <a:endParaRPr lang="ja-JP" altLang="en-US"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8" name="テキスト プレースホルダー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rtlCol="0">
            <a:normAutofit/>
          </a:bodyPr>
          <a:lstStyle>
            <a:lvl1pPr marL="228600" indent="-228600">
              <a:lnSpc>
                <a:spcPts val="2400"/>
              </a:lnSpc>
              <a:spcBef>
                <a:spcPts val="0"/>
              </a:spcBef>
              <a:spcAft>
                <a:spcPts val="1200"/>
              </a:spcAft>
              <a:buFont typeface="Arial" panose="020B0604020202020204" pitchFamily="34" charset="0"/>
              <a:buChar char="•"/>
              <a:defRPr lang="ja-JP" sz="2000">
                <a:latin typeface="Meiryo UI" panose="020B0604030504040204" pitchFamily="50" charset="-128"/>
                <a:ea typeface="Meiryo UI" panose="020B0604030504040204" pitchFamily="50" charset="-128"/>
              </a:defRPr>
            </a:lvl1pPr>
            <a:lvl2pPr marL="800100" indent="-342900">
              <a:lnSpc>
                <a:spcPts val="2400"/>
              </a:lnSpc>
              <a:buFont typeface="Arial" panose="020B0604020202020204" pitchFamily="34" charset="0"/>
              <a:buChar char="•"/>
              <a:defRPr lang="ja-JP" sz="2000">
                <a:latin typeface="Meiryo UI" panose="020B0604030504040204" pitchFamily="50" charset="-128"/>
                <a:ea typeface="Meiryo UI" panose="020B0604030504040204" pitchFamily="50" charset="-128"/>
              </a:defRPr>
            </a:lvl2pPr>
            <a:lvl3pPr marL="1257300" indent="-342900">
              <a:lnSpc>
                <a:spcPts val="2400"/>
              </a:lnSpc>
              <a:buFont typeface="Arial" panose="020B0604020202020204" pitchFamily="34" charset="0"/>
              <a:buChar char="•"/>
              <a:defRPr lang="ja-JP" sz="2000">
                <a:latin typeface="Meiryo UI" panose="020B0604030504040204" pitchFamily="50" charset="-128"/>
                <a:ea typeface="Meiryo UI" panose="020B0604030504040204" pitchFamily="50" charset="-128"/>
              </a:defRPr>
            </a:lvl3pPr>
            <a:lvl4pPr marL="1714500" indent="-342900">
              <a:lnSpc>
                <a:spcPts val="2400"/>
              </a:lnSpc>
              <a:buFont typeface="Arial" panose="020B0604020202020204" pitchFamily="34" charset="0"/>
              <a:buChar char="•"/>
              <a:defRPr lang="ja-JP" sz="2000">
                <a:latin typeface="Meiryo UI" panose="020B0604030504040204" pitchFamily="50" charset="-128"/>
                <a:ea typeface="Meiryo UI" panose="020B0604030504040204" pitchFamily="50" charset="-128"/>
              </a:defRPr>
            </a:lvl4pPr>
            <a:lvl5pPr marL="2171700" indent="-342900">
              <a:lnSpc>
                <a:spcPts val="2400"/>
              </a:lnSpc>
              <a:buFont typeface="Arial" panose="020B0604020202020204" pitchFamily="34" charset="0"/>
              <a:buChar char="•"/>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 </a:t>
            </a:r>
          </a:p>
          <a:p>
            <a:pPr lvl="3" rtl="0"/>
            <a:r>
              <a:rPr lang="ja-JP" altLang="en-US" noProof="0" dirty="0"/>
              <a:t>第 </a:t>
            </a:r>
            <a:r>
              <a:rPr lang="en-US" altLang="ja-JP" noProof="0" dirty="0"/>
              <a:t>4 </a:t>
            </a:r>
            <a:r>
              <a:rPr lang="ja-JP" altLang="en-US" noProof="0" dirty="0"/>
              <a:t>レベル </a:t>
            </a:r>
          </a:p>
          <a:p>
            <a:pPr lvl="4" rtl="0"/>
            <a:r>
              <a:rPr lang="ja-JP" altLang="en-US" noProof="0" dirty="0"/>
              <a:t>第 </a:t>
            </a:r>
            <a:r>
              <a:rPr lang="en-US" altLang="ja-JP" noProof="0" dirty="0"/>
              <a:t>5 </a:t>
            </a:r>
            <a:r>
              <a:rPr lang="ja-JP" altLang="en-US" noProof="0" dirty="0"/>
              <a:t>レベル </a:t>
            </a:r>
          </a:p>
          <a:p>
            <a:pPr lvl="0" rtl="0"/>
            <a:endParaRPr lang="ja-JP" altLang="en-US" noProof="0" dirty="0"/>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pic>
        <p:nvPicPr>
          <p:cNvPr id="9" name="グラフィック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のタイトル">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rtlCol="0" anchor="b">
            <a:normAutofit/>
          </a:bodyPr>
          <a:lstStyle>
            <a:lvl1pPr>
              <a:defRPr lang="ja-JP" sz="40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図プレースホルダー 9">
            <a:extLst>
              <a:ext uri="{FF2B5EF4-FFF2-40B4-BE49-F238E27FC236}">
                <a16:creationId xmlns:a16="http://schemas.microsoft.com/office/drawing/2014/main" id="{843EFB24-F4C6-4987-E8E2-3842A2B63630}"/>
              </a:ext>
            </a:extLst>
          </p:cNvPr>
          <p:cNvSpPr>
            <a:spLocks noGrp="1"/>
          </p:cNvSpPr>
          <p:nvPr>
            <p:ph type="pic" sz="quarter" idx="10" hasCustomPrompt="1"/>
          </p:nvPr>
        </p:nvSpPr>
        <p:spPr>
          <a:xfrm>
            <a:off x="7625969" y="-9144"/>
            <a:ext cx="4581525" cy="6602413"/>
          </a:xfrm>
        </p:spPr>
        <p:txBody>
          <a:bodyPr rtlCol="0">
            <a:normAutofit/>
          </a:bodyPr>
          <a:lstStyle>
            <a:lvl1pPr marL="0" indent="0" algn="ctr">
              <a:buNone/>
              <a:defRPr lang="ja-JP" sz="2000">
                <a:latin typeface="Meiryo UI" panose="020B0604030504040204" pitchFamily="50" charset="-128"/>
                <a:ea typeface="Meiryo UI" panose="020B0604030504040204" pitchFamily="50" charset="-128"/>
              </a:defRPr>
            </a:lvl1pPr>
          </a:lstStyle>
          <a:p>
            <a:pPr rtl="0"/>
            <a:r>
              <a:rPr lang="ja-JP" altLang="en-US" noProof="0" dirty="0"/>
              <a:t>アイコンをクリックして画像を追加</a:t>
            </a:r>
          </a:p>
        </p:txBody>
      </p:sp>
      <p:sp>
        <p:nvSpPr>
          <p:cNvPr id="11" name="長方形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セクションのタイトル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rtlCol="0" anchor="b">
            <a:normAutofit/>
          </a:bodyPr>
          <a:lstStyle>
            <a:lvl1pPr>
              <a:defRPr lang="ja-JP" sz="40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図プレースホルダー 9">
            <a:extLst>
              <a:ext uri="{FF2B5EF4-FFF2-40B4-BE49-F238E27FC236}">
                <a16:creationId xmlns:a16="http://schemas.microsoft.com/office/drawing/2014/main" id="{843EFB24-F4C6-4987-E8E2-3842A2B63630}"/>
              </a:ext>
            </a:extLst>
          </p:cNvPr>
          <p:cNvSpPr>
            <a:spLocks noGrp="1"/>
          </p:cNvSpPr>
          <p:nvPr>
            <p:ph type="pic" sz="quarter" idx="10" hasCustomPrompt="1"/>
          </p:nvPr>
        </p:nvSpPr>
        <p:spPr>
          <a:xfrm>
            <a:off x="-15240" y="-15240"/>
            <a:ext cx="4581525" cy="6602413"/>
          </a:xfrm>
        </p:spPr>
        <p:txBody>
          <a:bodyPr rtlCol="0">
            <a:normAutofit/>
          </a:bodyPr>
          <a:lstStyle>
            <a:lvl1pPr marL="0" indent="0" algn="ctr">
              <a:buNone/>
              <a:defRPr lang="ja-JP" sz="2000">
                <a:latin typeface="Meiryo UI" panose="020B0604030504040204" pitchFamily="50" charset="-128"/>
                <a:ea typeface="Meiryo UI" panose="020B0604030504040204" pitchFamily="50" charset="-128"/>
              </a:defRPr>
            </a:lvl1pPr>
          </a:lstStyle>
          <a:p>
            <a:pPr rtl="0"/>
            <a:r>
              <a:rPr lang="ja-JP" altLang="en-US" noProof="0" dirty="0"/>
              <a:t>アイコンをクリックして画像を追加</a:t>
            </a:r>
          </a:p>
        </p:txBody>
      </p:sp>
      <p:sp>
        <p:nvSpPr>
          <p:cNvPr id="6" name="テキスト プレースホルダー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rtlCol="0">
            <a:normAutofit/>
          </a:bodyPr>
          <a:lstStyle>
            <a:lvl1pPr marL="0" indent="0">
              <a:buNone/>
              <a:defRPr lang="ja-JP" sz="2800">
                <a:latin typeface="Meiryo UI" panose="020B0604030504040204" pitchFamily="50" charset="-128"/>
                <a:ea typeface="Meiryo UI" panose="020B0604030504040204" pitchFamily="50" charset="-128"/>
              </a:defRPr>
            </a:lvl1pPr>
            <a:lvl2pPr marL="457200" indent="0">
              <a:buNone/>
              <a:defRPr lang="ja-JP" sz="2400">
                <a:latin typeface="Meiryo UI" panose="020B0604030504040204" pitchFamily="50" charset="-128"/>
                <a:ea typeface="Meiryo UI" panose="020B0604030504040204" pitchFamily="50" charset="-128"/>
              </a:defRPr>
            </a:lvl2pPr>
            <a:lvl3pPr marL="914400" indent="0">
              <a:buNone/>
              <a:defRPr lang="ja-JP" sz="2000">
                <a:latin typeface="Meiryo UI" panose="020B0604030504040204" pitchFamily="50" charset="-128"/>
                <a:ea typeface="Meiryo UI" panose="020B0604030504040204" pitchFamily="50" charset="-128"/>
              </a:defRPr>
            </a:lvl3pPr>
            <a:lvl4pPr marL="1371600" indent="0">
              <a:buNone/>
              <a:defRPr lang="ja-JP" sz="1800">
                <a:latin typeface="Meiryo UI" panose="020B0604030504040204" pitchFamily="50" charset="-128"/>
                <a:ea typeface="Meiryo UI" panose="020B0604030504040204" pitchFamily="50" charset="-128"/>
              </a:defRPr>
            </a:lvl4pPr>
            <a:lvl5pPr marL="1828800" indent="0">
              <a:buNone/>
              <a:defRPr lang="ja-JP" sz="1800">
                <a:latin typeface="Meiryo UI" panose="020B0604030504040204" pitchFamily="50" charset="-128"/>
                <a:ea typeface="Meiryo UI" panose="020B0604030504040204" pitchFamily="50" charset="-128"/>
              </a:defRPr>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7" name="長方形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セクションのタイトル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rtlCol="0" anchor="b">
            <a:normAutofit/>
          </a:bodyPr>
          <a:lstStyle>
            <a:lvl1pPr>
              <a:defRPr lang="ja-JP" sz="40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75" name="テキスト プレースホルダー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rtlCol="0">
            <a:normAutofit/>
          </a:bodyPr>
          <a:lstStyle>
            <a:lvl1pPr marL="0" indent="0">
              <a:lnSpc>
                <a:spcPts val="2400"/>
              </a:lnSpc>
              <a:buNone/>
              <a:defRPr lang="ja-JP" sz="2800">
                <a:latin typeface="Meiryo UI" panose="020B0604030504040204" pitchFamily="50" charset="-128"/>
                <a:ea typeface="Meiryo UI" panose="020B0604030504040204" pitchFamily="50" charset="-128"/>
              </a:defRPr>
            </a:lvl1pPr>
            <a:lvl2pPr marL="457200" indent="0">
              <a:lnSpc>
                <a:spcPts val="2400"/>
              </a:lnSpc>
              <a:buNone/>
              <a:defRPr lang="ja-JP" sz="2000"/>
            </a:lvl2pPr>
            <a:lvl3pPr marL="914400" indent="0">
              <a:lnSpc>
                <a:spcPts val="2400"/>
              </a:lnSpc>
              <a:buNone/>
              <a:defRPr lang="ja-JP" sz="2000"/>
            </a:lvl3pPr>
            <a:lvl4pPr marL="1371600" indent="0">
              <a:lnSpc>
                <a:spcPts val="2400"/>
              </a:lnSpc>
              <a:buNone/>
              <a:defRPr lang="ja-JP" sz="2000"/>
            </a:lvl4pPr>
            <a:lvl5pPr marL="1828800" indent="0">
              <a:lnSpc>
                <a:spcPts val="2400"/>
              </a:lnSpc>
              <a:buNone/>
              <a:defRPr lang="ja-JP" sz="2000"/>
            </a:lvl5pPr>
          </a:lstStyle>
          <a:p>
            <a:pPr lvl="0" rtl="0"/>
            <a:r>
              <a:rPr lang="ja-JP" altLang="en-US" noProof="0" dirty="0"/>
              <a:t>クリックしてテキストを追加</a:t>
            </a:r>
          </a:p>
        </p:txBody>
      </p:sp>
      <p:pic>
        <p:nvPicPr>
          <p:cNvPr id="7" name="グラフィックス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 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コンテンツ プレースホルダー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2286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2pPr>
            <a:lvl3pPr marL="6858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3pPr>
            <a:lvl4pPr marL="228600">
              <a:lnSpc>
                <a:spcPct val="100000"/>
              </a:lnSpc>
              <a:spcBef>
                <a:spcPts val="0"/>
              </a:spcBef>
              <a:spcAft>
                <a:spcPts val="1200"/>
              </a:spcAft>
              <a:defRPr lang="ja-JP" sz="2000"/>
            </a:lvl4pPr>
            <a:lvl5pPr marL="11430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5pPr>
            <a:lvl6pPr marL="1600200">
              <a:defRPr lang="ja-JP">
                <a:latin typeface="Meiryo UI" panose="020B0604030504040204" pitchFamily="50" charset="-128"/>
                <a:ea typeface="Meiryo UI" panose="020B0604030504040204" pitchFamily="50" charset="-128"/>
              </a:defRPr>
            </a:lvl6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4" rtl="0"/>
            <a:r>
              <a:rPr lang="ja-JP" altLang="en-US" noProof="0" dirty="0"/>
              <a:t>第 </a:t>
            </a:r>
            <a:r>
              <a:rPr lang="en-US" altLang="ja-JP" noProof="0" dirty="0"/>
              <a:t>4 </a:t>
            </a:r>
            <a:r>
              <a:rPr lang="ja-JP" altLang="en-US" noProof="0" dirty="0"/>
              <a:t>レベル</a:t>
            </a:r>
          </a:p>
          <a:p>
            <a:pPr lvl="5" rtl="0"/>
            <a:r>
              <a:rPr lang="ja-JP" altLang="en-US" noProof="0" dirty="0"/>
              <a:t>第 </a:t>
            </a:r>
            <a:r>
              <a:rPr lang="en-US" altLang="ja-JP" noProof="0" dirty="0"/>
              <a:t>5 </a:t>
            </a:r>
            <a:r>
              <a:rPr lang="ja-JP" altLang="en-US" noProof="0" dirty="0"/>
              <a:t>レベル</a:t>
            </a:r>
          </a:p>
        </p:txBody>
      </p:sp>
      <p:sp>
        <p:nvSpPr>
          <p:cNvPr id="11" name="コンテンツ プレースホルダー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2286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2pPr>
            <a:lvl3pPr marL="6858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3pPr>
            <a:lvl4pPr marL="11430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4pPr>
            <a:lvl5pPr marL="16002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 2 段組 2">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コンテンツ プレースホルダー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rtlCol="0">
            <a:normAutofit/>
          </a:bodyPr>
          <a:lstStyle>
            <a:lvl1pPr marL="320040" indent="-320040">
              <a:lnSpc>
                <a:spcPct val="100000"/>
              </a:lnSpc>
              <a:spcBef>
                <a:spcPts val="0"/>
              </a:spcBef>
              <a:spcAft>
                <a:spcPts val="1200"/>
              </a:spcAft>
              <a:buFont typeface="+mj-lt"/>
              <a:buAutoNum type="arabicPeriod"/>
              <a:defRPr lang="ja-JP" sz="2000">
                <a:latin typeface="Meiryo UI" panose="020B0604030504040204" pitchFamily="50" charset="-128"/>
                <a:ea typeface="Meiryo UI" panose="020B0604030504040204" pitchFamily="50" charset="-128"/>
              </a:defRPr>
            </a:lvl1pPr>
            <a:lvl2pPr marL="685800" indent="-320040">
              <a:lnSpc>
                <a:spcPct val="100000"/>
              </a:lnSpc>
              <a:spcBef>
                <a:spcPts val="0"/>
              </a:spcBef>
              <a:spcAft>
                <a:spcPts val="1200"/>
              </a:spcAft>
              <a:buFont typeface="+mj-lt"/>
              <a:buAutoNum type="alphaLcPeriod"/>
              <a:defRPr lang="ja-JP" sz="2000">
                <a:latin typeface="Meiryo UI" panose="020B0604030504040204" pitchFamily="50" charset="-128"/>
                <a:ea typeface="Meiryo UI" panose="020B0604030504040204" pitchFamily="50" charset="-128"/>
              </a:defRPr>
            </a:lvl2pPr>
            <a:lvl3pPr marL="1143000" indent="-320040">
              <a:lnSpc>
                <a:spcPct val="100000"/>
              </a:lnSpc>
              <a:spcBef>
                <a:spcPts val="0"/>
              </a:spcBef>
              <a:spcAft>
                <a:spcPts val="1200"/>
              </a:spcAft>
              <a:buFont typeface="+mj-lt"/>
              <a:buAutoNum type="arabicParenR"/>
              <a:defRPr lang="ja-JP" sz="2000">
                <a:latin typeface="Meiryo UI" panose="020B0604030504040204" pitchFamily="50" charset="-128"/>
                <a:ea typeface="Meiryo UI" panose="020B0604030504040204" pitchFamily="50" charset="-128"/>
              </a:defRPr>
            </a:lvl3pPr>
            <a:lvl4pPr marL="1600200" indent="-320040">
              <a:lnSpc>
                <a:spcPct val="100000"/>
              </a:lnSpc>
              <a:spcBef>
                <a:spcPts val="0"/>
              </a:spcBef>
              <a:spcAft>
                <a:spcPts val="1200"/>
              </a:spcAft>
              <a:buFont typeface="+mj-lt"/>
              <a:buAutoNum type="alphaLcParenR"/>
              <a:defRPr lang="ja-JP" sz="2000">
                <a:latin typeface="Meiryo UI" panose="020B0604030504040204" pitchFamily="50" charset="-128"/>
                <a:ea typeface="Meiryo UI" panose="020B0604030504040204" pitchFamily="50" charset="-128"/>
              </a:defRPr>
            </a:lvl4pPr>
            <a:lvl5pPr marL="2057400" indent="-320040">
              <a:lnSpc>
                <a:spcPct val="100000"/>
              </a:lnSpc>
              <a:spcBef>
                <a:spcPts val="0"/>
              </a:spcBef>
              <a:spcAft>
                <a:spcPts val="1200"/>
              </a:spcAft>
              <a:buFont typeface="+mj-lt"/>
              <a:buAutoNum type="romanLcPeriod"/>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11" name="コンテンツ プレースホルダー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2286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2pPr>
            <a:lvl3pPr marL="6858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3pPr>
            <a:lvl4pPr marL="11430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4pPr>
            <a:lvl5pPr marL="1600200">
              <a:lnSpc>
                <a:spcPct val="100000"/>
              </a:lnSpc>
              <a:spcBef>
                <a:spcPts val="0"/>
              </a:spcBef>
              <a:spcAft>
                <a:spcPts val="12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ja-JP">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コンテンツ、画像">
    <p:bg>
      <p:bgPr>
        <a:solidFill>
          <a:schemeClr val="bg1"/>
        </a:solidFill>
        <a:effectLst/>
      </p:bgPr>
    </p:bg>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pic>
        <p:nvPicPr>
          <p:cNvPr id="9" name="グラフィック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 name="テキスト プレースホルダー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457200" indent="0">
              <a:lnSpc>
                <a:spcPct val="100000"/>
              </a:lnSpc>
              <a:spcBef>
                <a:spcPts val="0"/>
              </a:spcBef>
              <a:spcAft>
                <a:spcPts val="1200"/>
              </a:spcAft>
              <a:buNone/>
              <a:defRPr lang="ja-JP" sz="1800">
                <a:latin typeface="Meiryo UI" panose="020B0604030504040204" pitchFamily="50" charset="-128"/>
                <a:ea typeface="Meiryo UI" panose="020B0604030504040204" pitchFamily="50" charset="-128"/>
              </a:defRPr>
            </a:lvl2pPr>
            <a:lvl3pPr marL="914400" indent="0">
              <a:lnSpc>
                <a:spcPct val="100000"/>
              </a:lnSpc>
              <a:spcBef>
                <a:spcPts val="0"/>
              </a:spcBef>
              <a:spcAft>
                <a:spcPts val="1200"/>
              </a:spcAft>
              <a:buNone/>
              <a:defRPr lang="ja-JP" sz="1600">
                <a:latin typeface="Meiryo UI" panose="020B0604030504040204" pitchFamily="50" charset="-128"/>
                <a:ea typeface="Meiryo UI" panose="020B0604030504040204" pitchFamily="50" charset="-128"/>
              </a:defRPr>
            </a:lvl3pPr>
            <a:lvl4pPr marL="1371600" indent="0">
              <a:lnSpc>
                <a:spcPct val="100000"/>
              </a:lnSpc>
              <a:spcBef>
                <a:spcPts val="0"/>
              </a:spcBef>
              <a:spcAft>
                <a:spcPts val="1200"/>
              </a:spcAft>
              <a:buNone/>
              <a:defRPr lang="ja-JP" sz="1400">
                <a:latin typeface="Meiryo UI" panose="020B0604030504040204" pitchFamily="50" charset="-128"/>
                <a:ea typeface="Meiryo UI" panose="020B0604030504040204" pitchFamily="50" charset="-128"/>
              </a:defRPr>
            </a:lvl4pPr>
            <a:lvl5pPr marL="1828800" indent="0">
              <a:lnSpc>
                <a:spcPct val="100000"/>
              </a:lnSpc>
              <a:spcBef>
                <a:spcPts val="0"/>
              </a:spcBef>
              <a:spcAft>
                <a:spcPts val="1200"/>
              </a:spcAft>
              <a:buNone/>
              <a:defRPr lang="ja-JP" sz="1400"/>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p:txBody>
      </p:sp>
      <p:sp>
        <p:nvSpPr>
          <p:cNvPr id="5" name="スライド番号プレースホルダー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
        <p:nvSpPr>
          <p:cNvPr id="10" name="図プレースホルダー 9">
            <a:extLst>
              <a:ext uri="{FF2B5EF4-FFF2-40B4-BE49-F238E27FC236}">
                <a16:creationId xmlns:a16="http://schemas.microsoft.com/office/drawing/2014/main" id="{843EFB24-F4C6-4987-E8E2-3842A2B63630}"/>
              </a:ext>
            </a:extLst>
          </p:cNvPr>
          <p:cNvSpPr>
            <a:spLocks noGrp="1"/>
          </p:cNvSpPr>
          <p:nvPr>
            <p:ph type="pic" sz="quarter" idx="10" hasCustomPrompt="1"/>
          </p:nvPr>
        </p:nvSpPr>
        <p:spPr>
          <a:xfrm>
            <a:off x="2179320" y="4094802"/>
            <a:ext cx="10027919" cy="2468880"/>
          </a:xfrm>
        </p:spPr>
        <p:txBody>
          <a:bodyPr rtlCol="0">
            <a:normAutofit/>
          </a:bodyPr>
          <a:lstStyle>
            <a:lvl1pPr marL="0" indent="0" algn="ctr">
              <a:buNone/>
              <a:defRPr lang="ja-JP" sz="2000">
                <a:latin typeface="Meiryo UI" panose="020B0604030504040204" pitchFamily="50" charset="-128"/>
                <a:ea typeface="Meiryo UI" panose="020B0604030504040204" pitchFamily="50" charset="-128"/>
              </a:defRPr>
            </a:lvl1pPr>
          </a:lstStyle>
          <a:p>
            <a:pPr rtl="0"/>
            <a:r>
              <a:rPr lang="ja-JP" altLang="en-US" noProof="0" dirty="0"/>
              <a:t>アイコンをクリックして画像を追加</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表">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ja-JP" sz="28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 name="テキスト プレースホルダー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rtlCol="0">
            <a:normAutofit/>
          </a:bodyPr>
          <a:lstStyle>
            <a:lvl1pPr marL="0" indent="0">
              <a:lnSpc>
                <a:spcPct val="100000"/>
              </a:lnSpc>
              <a:spcBef>
                <a:spcPts val="0"/>
              </a:spcBef>
              <a:spcAft>
                <a:spcPts val="1200"/>
              </a:spcAft>
              <a:buNone/>
              <a:defRPr lang="ja-JP" sz="2000">
                <a:latin typeface="Meiryo UI" panose="020B0604030504040204" pitchFamily="50" charset="-128"/>
                <a:ea typeface="Meiryo UI" panose="020B0604030504040204" pitchFamily="50" charset="-128"/>
              </a:defRPr>
            </a:lvl1pPr>
            <a:lvl2pPr marL="457200" indent="0">
              <a:lnSpc>
                <a:spcPct val="100000"/>
              </a:lnSpc>
              <a:spcBef>
                <a:spcPts val="0"/>
              </a:spcBef>
              <a:spcAft>
                <a:spcPts val="1200"/>
              </a:spcAft>
              <a:buNone/>
              <a:defRPr lang="ja-JP" sz="1800">
                <a:latin typeface="Meiryo UI" panose="020B0604030504040204" pitchFamily="50" charset="-128"/>
                <a:ea typeface="Meiryo UI" panose="020B0604030504040204" pitchFamily="50" charset="-128"/>
              </a:defRPr>
            </a:lvl2pPr>
            <a:lvl3pPr marL="914400" indent="0">
              <a:lnSpc>
                <a:spcPct val="100000"/>
              </a:lnSpc>
              <a:spcBef>
                <a:spcPts val="0"/>
              </a:spcBef>
              <a:spcAft>
                <a:spcPts val="1200"/>
              </a:spcAft>
              <a:buNone/>
              <a:defRPr lang="ja-JP" sz="1600">
                <a:latin typeface="Meiryo UI" panose="020B0604030504040204" pitchFamily="50" charset="-128"/>
                <a:ea typeface="Meiryo UI" panose="020B0604030504040204" pitchFamily="50" charset="-128"/>
              </a:defRPr>
            </a:lvl3pPr>
            <a:lvl4pPr marL="1371600" indent="0">
              <a:lnSpc>
                <a:spcPct val="100000"/>
              </a:lnSpc>
              <a:spcBef>
                <a:spcPts val="0"/>
              </a:spcBef>
              <a:spcAft>
                <a:spcPts val="1200"/>
              </a:spcAft>
              <a:buNone/>
              <a:defRPr lang="ja-JP" sz="1400">
                <a:latin typeface="Meiryo UI" panose="020B0604030504040204" pitchFamily="50" charset="-128"/>
                <a:ea typeface="Meiryo UI" panose="020B0604030504040204" pitchFamily="50" charset="-128"/>
              </a:defRPr>
            </a:lvl4pPr>
            <a:lvl5pPr marL="1828800" indent="0">
              <a:lnSpc>
                <a:spcPct val="100000"/>
              </a:lnSpc>
              <a:spcBef>
                <a:spcPts val="0"/>
              </a:spcBef>
              <a:spcAft>
                <a:spcPts val="1200"/>
              </a:spcAft>
              <a:buNone/>
              <a:defRPr lang="ja-JP" sz="1400"/>
            </a:lvl5pPr>
          </a:lstStyle>
          <a:p>
            <a:pPr lvl="0" rtl="0"/>
            <a:r>
              <a:rPr lang="ja-JP" altLang="en-US" noProof="0" dirty="0"/>
              <a:t>クリックしてテキストを追加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p:txBody>
      </p:sp>
      <p:sp>
        <p:nvSpPr>
          <p:cNvPr id="11" name="コンテンツ プレースホルダー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rtlCol="0"/>
          <a:lstStyle>
            <a:lvl1pPr>
              <a:spcBef>
                <a:spcPts val="0"/>
              </a:spcBef>
              <a:spcAft>
                <a:spcPts val="1200"/>
              </a:spcAft>
              <a:defRPr lang="ja-JP">
                <a:latin typeface="Meiryo UI" panose="020B0604030504040204" pitchFamily="50" charset="-128"/>
                <a:ea typeface="Meiryo UI" panose="020B0604030504040204" pitchFamily="50" charset="-128"/>
              </a:defRPr>
            </a:lvl1pPr>
            <a:lvl2pPr>
              <a:spcBef>
                <a:spcPts val="0"/>
              </a:spcBef>
              <a:spcAft>
                <a:spcPts val="600"/>
              </a:spcAft>
              <a:defRPr lang="ja-JP">
                <a:latin typeface="Meiryo UI" panose="020B0604030504040204" pitchFamily="50" charset="-128"/>
                <a:ea typeface="Meiryo UI" panose="020B0604030504040204" pitchFamily="50" charset="-128"/>
              </a:defRPr>
            </a:lvl2pPr>
            <a:lvl3pPr>
              <a:spcBef>
                <a:spcPts val="0"/>
              </a:spcBef>
              <a:spcAft>
                <a:spcPts val="600"/>
              </a:spcAft>
              <a:defRPr lang="ja-JP">
                <a:latin typeface="Meiryo UI" panose="020B0604030504040204" pitchFamily="50" charset="-128"/>
                <a:ea typeface="Meiryo UI" panose="020B0604030504040204" pitchFamily="50" charset="-128"/>
              </a:defRPr>
            </a:lvl3pPr>
            <a:lvl4pPr>
              <a:spcBef>
                <a:spcPts val="0"/>
              </a:spcBef>
              <a:spcAft>
                <a:spcPts val="600"/>
              </a:spcAft>
              <a:defRPr lang="ja-JP" sz="2000">
                <a:latin typeface="Meiryo UI" panose="020B0604030504040204" pitchFamily="50" charset="-128"/>
                <a:ea typeface="Meiryo UI" panose="020B0604030504040204" pitchFamily="50" charset="-128"/>
              </a:defRPr>
            </a:lvl4pPr>
            <a:lvl5pPr>
              <a:spcBef>
                <a:spcPts val="0"/>
              </a:spcBef>
              <a:spcAft>
                <a:spcPts val="600"/>
              </a:spcAft>
              <a:defRPr lang="ja-JP" sz="20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5" name="スライド番号プレースホルダー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ja-JP" sz="14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en-US" alt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ja-JP"/>
            </a:defPPr>
          </a:lstStyle>
          <a:p>
            <a:pPr rtl="0"/>
            <a:r>
              <a:rPr lang="ja-JP" altLang="en-US" noProof="0" dirty="0"/>
              <a:t>マスター タイトルの書式設定</a:t>
            </a:r>
          </a:p>
        </p:txBody>
      </p:sp>
      <p:sp>
        <p:nvSpPr>
          <p:cNvPr id="3" name="テキスト プレースホルダー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ja-JP"/>
            </a:defPPr>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5" name="フッター プレースホルダー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ja-JP" sz="1000">
                <a:solidFill>
                  <a:schemeClr val="tx1"/>
                </a:solidFill>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6" name="スライド番号プレースホルダー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lang="ja-JP" sz="1000" b="1">
                <a:solidFill>
                  <a:schemeClr val="tx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kumimoji="1" lang="ja-JP" sz="3800" b="1" kern="1200" cap="all" baseline="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lang="ja-JP"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lang="ja-JP"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lang="ja-JP"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9pPr>
    </p:bodyStyle>
    <p:otherStyle>
      <a:defPPr>
        <a:defRPr lang="ja-JP"/>
      </a:defPPr>
      <a:lvl1pPr marL="0" algn="l" defTabSz="914400" rtl="0" eaLnBrk="1" latinLnBrk="0" hangingPunct="1">
        <a:defRPr kumimoji="1" lang="ja-JP" sz="1800" kern="1200">
          <a:solidFill>
            <a:schemeClr val="tx1"/>
          </a:solidFill>
          <a:latin typeface="+mn-ea"/>
          <a:ea typeface="+mn-ea"/>
          <a:cs typeface="+mn-cs"/>
        </a:defRPr>
      </a:lvl1pPr>
      <a:lvl2pPr marL="457200" algn="l" defTabSz="914400" rtl="0" eaLnBrk="1" latinLnBrk="0" hangingPunct="1">
        <a:defRPr kumimoji="1" lang="ja-JP" sz="1800" kern="1200">
          <a:solidFill>
            <a:schemeClr val="tx1"/>
          </a:solidFill>
          <a:latin typeface="+mn-ea"/>
          <a:ea typeface="+mn-ea"/>
          <a:cs typeface="+mn-cs"/>
        </a:defRPr>
      </a:lvl2pPr>
      <a:lvl3pPr marL="914400" algn="l" defTabSz="914400" rtl="0" eaLnBrk="1" latinLnBrk="0" hangingPunct="1">
        <a:defRPr kumimoji="1" lang="ja-JP" sz="1800" kern="1200">
          <a:solidFill>
            <a:schemeClr val="tx1"/>
          </a:solidFill>
          <a:latin typeface="+mn-ea"/>
          <a:ea typeface="+mn-ea"/>
          <a:cs typeface="+mn-cs"/>
        </a:defRPr>
      </a:lvl3pPr>
      <a:lvl4pPr marL="1371600" algn="l" defTabSz="914400" rtl="0" eaLnBrk="1" latinLnBrk="0" hangingPunct="1">
        <a:defRPr kumimoji="1" lang="ja-JP" sz="1800" kern="1200">
          <a:solidFill>
            <a:schemeClr val="tx1"/>
          </a:solidFill>
          <a:latin typeface="+mn-ea"/>
          <a:ea typeface="+mn-ea"/>
          <a:cs typeface="+mn-cs"/>
        </a:defRPr>
      </a:lvl4pPr>
      <a:lvl5pPr marL="1828800" algn="l" defTabSz="914400" rtl="0" eaLnBrk="1" latinLnBrk="0" hangingPunct="1">
        <a:defRPr kumimoji="1" lang="ja-JP" sz="1800" kern="1200">
          <a:solidFill>
            <a:schemeClr val="tx1"/>
          </a:solidFill>
          <a:latin typeface="+mn-ea"/>
          <a:ea typeface="+mn-ea"/>
          <a:cs typeface="+mn-cs"/>
        </a:defRPr>
      </a:lvl5pPr>
      <a:lvl6pPr marL="2286000" algn="l" defTabSz="914400" rtl="0" eaLnBrk="1" latinLnBrk="0" hangingPunct="1">
        <a:defRPr kumimoji="1" lang="ja-JP" sz="1800" kern="1200">
          <a:solidFill>
            <a:schemeClr val="tx1"/>
          </a:solidFill>
          <a:latin typeface="+mn-ea"/>
          <a:ea typeface="+mn-ea"/>
          <a:cs typeface="+mn-cs"/>
        </a:defRPr>
      </a:lvl6pPr>
      <a:lvl7pPr marL="2743200" algn="l" defTabSz="914400" rtl="0" eaLnBrk="1" latinLnBrk="0" hangingPunct="1">
        <a:defRPr kumimoji="1" lang="ja-JP" sz="1800" kern="1200">
          <a:solidFill>
            <a:schemeClr val="tx1"/>
          </a:solidFill>
          <a:latin typeface="+mn-ea"/>
          <a:ea typeface="+mn-ea"/>
          <a:cs typeface="+mn-cs"/>
        </a:defRPr>
      </a:lvl7pPr>
      <a:lvl8pPr marL="3200400" algn="l" defTabSz="914400" rtl="0" eaLnBrk="1" latinLnBrk="0" hangingPunct="1">
        <a:defRPr kumimoji="1" lang="ja-JP" sz="1800" kern="1200">
          <a:solidFill>
            <a:schemeClr val="tx1"/>
          </a:solidFill>
          <a:latin typeface="+mn-ea"/>
          <a:ea typeface="+mn-ea"/>
          <a:cs typeface="+mn-cs"/>
        </a:defRPr>
      </a:lvl8pPr>
      <a:lvl9pPr marL="3657600" algn="l" defTabSz="914400" rtl="0" eaLnBrk="1" latinLnBrk="0" hangingPunct="1">
        <a:defRPr kumimoji="1" lang="ja-JP" sz="1800" kern="1200">
          <a:solidFill>
            <a:schemeClr val="tx1"/>
          </a:solidFill>
          <a:latin typeface="+mn-ea"/>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10;&#10;AI によって生成されたコンテンツは間違っている可能性があります。">
            <a:extLst>
              <a:ext uri="{FF2B5EF4-FFF2-40B4-BE49-F238E27FC236}">
                <a16:creationId xmlns:a16="http://schemas.microsoft.com/office/drawing/2014/main" id="{0B30156E-F846-5F41-DCF6-1708F307BC6B}"/>
              </a:ext>
            </a:extLst>
          </p:cNvPr>
          <p:cNvPicPr>
            <a:picLocks noChangeAspect="1"/>
          </p:cNvPicPr>
          <p:nvPr/>
        </p:nvPicPr>
        <p:blipFill>
          <a:blip r:embed="rId3"/>
          <a:stretch>
            <a:fillRect/>
          </a:stretch>
        </p:blipFill>
        <p:spPr>
          <a:xfrm>
            <a:off x="9541538" y="0"/>
            <a:ext cx="2650462" cy="3533950"/>
          </a:xfrm>
          <a:prstGeom prst="rect">
            <a:avLst/>
          </a:prstGeom>
        </p:spPr>
      </p:pic>
      <p:sp>
        <p:nvSpPr>
          <p:cNvPr id="3" name="タイトル 2">
            <a:extLst>
              <a:ext uri="{FF2B5EF4-FFF2-40B4-BE49-F238E27FC236}">
                <a16:creationId xmlns:a16="http://schemas.microsoft.com/office/drawing/2014/main" id="{2BE0BCE3-7A85-71CE-E027-A8E454AF1454}"/>
              </a:ext>
            </a:extLst>
          </p:cNvPr>
          <p:cNvSpPr>
            <a:spLocks noGrp="1"/>
          </p:cNvSpPr>
          <p:nvPr>
            <p:ph type="ctrTitle"/>
          </p:nvPr>
        </p:nvSpPr>
        <p:spPr>
          <a:xfrm>
            <a:off x="5201408" y="3030978"/>
            <a:ext cx="5260312" cy="1117599"/>
          </a:xfrm>
        </p:spPr>
        <p:txBody>
          <a:bodyPr rtlCol="0">
            <a:noAutofit/>
          </a:bodyPr>
          <a:lstStyle>
            <a:defPPr>
              <a:defRPr lang="ja-JP"/>
            </a:defPPr>
          </a:lstStyle>
          <a:p>
            <a:pPr rtl="0"/>
            <a:r>
              <a:rPr lang="en-US" altLang="ja-JP" sz="2400" dirty="0">
                <a:solidFill>
                  <a:schemeClr val="bg1"/>
                </a:solidFill>
                <a:latin typeface="Microsoft YaHei" panose="020B0503020204020204" pitchFamily="34" charset="-122"/>
                <a:ea typeface="Microsoft YaHei" panose="020B0503020204020204" pitchFamily="34" charset="-122"/>
              </a:rPr>
              <a:t>27</a:t>
            </a:r>
            <a:r>
              <a:rPr lang="ja-JP" altLang="en-US" sz="2400" dirty="0">
                <a:solidFill>
                  <a:schemeClr val="bg1"/>
                </a:solidFill>
                <a:latin typeface="Microsoft YaHei" panose="020B0503020204020204" pitchFamily="34" charset="-122"/>
                <a:ea typeface="Microsoft YaHei" panose="020B0503020204020204" pitchFamily="34" charset="-122"/>
              </a:rPr>
              <a:t>卒就活入門</a:t>
            </a:r>
            <a:br>
              <a:rPr lang="en-US" altLang="ja-JP" sz="3200" dirty="0">
                <a:latin typeface="Microsoft YaHei" panose="020B0503020204020204" pitchFamily="34" charset="-122"/>
                <a:ea typeface="Microsoft YaHei" panose="020B0503020204020204" pitchFamily="34" charset="-122"/>
              </a:rPr>
            </a:br>
            <a:r>
              <a:rPr lang="en-US" altLang="zh-CN" sz="3200" dirty="0">
                <a:latin typeface="Microsoft YaHei" panose="020B0503020204020204" pitchFamily="34" charset="-122"/>
                <a:ea typeface="Microsoft YaHei" panose="020B0503020204020204" pitchFamily="34" charset="-122"/>
              </a:rPr>
              <a:t>ES</a:t>
            </a:r>
            <a:r>
              <a:rPr lang="zh-CN" altLang="en-US" sz="3200" dirty="0">
                <a:latin typeface="Microsoft YaHei" panose="020B0503020204020204" pitchFamily="34" charset="-122"/>
                <a:ea typeface="Microsoft YaHei" panose="020B0503020204020204" pitchFamily="34" charset="-122"/>
              </a:rPr>
              <a:t>和志望理由到底怎么写</a:t>
            </a:r>
            <a:endParaRPr lang="ja-JP" sz="3200" dirty="0">
              <a:latin typeface="Microsoft YaHei" panose="020B0503020204020204" pitchFamily="34" charset="-122"/>
              <a:ea typeface="Microsoft YaHei" panose="020B0503020204020204" pitchFamily="34" charset="-122"/>
            </a:endParaRPr>
          </a:p>
        </p:txBody>
      </p:sp>
      <p:sp>
        <p:nvSpPr>
          <p:cNvPr id="2" name="テキスト ボックス 1">
            <a:extLst>
              <a:ext uri="{FF2B5EF4-FFF2-40B4-BE49-F238E27FC236}">
                <a16:creationId xmlns:a16="http://schemas.microsoft.com/office/drawing/2014/main" id="{6D3F3B87-AC91-3F97-4CEA-3E38428B01A6}"/>
              </a:ext>
            </a:extLst>
          </p:cNvPr>
          <p:cNvSpPr txBox="1"/>
          <p:nvPr/>
        </p:nvSpPr>
        <p:spPr>
          <a:xfrm>
            <a:off x="9656826" y="4962104"/>
            <a:ext cx="2169570" cy="369332"/>
          </a:xfrm>
          <a:prstGeom prst="rect">
            <a:avLst/>
          </a:prstGeom>
          <a:noFill/>
        </p:spPr>
        <p:txBody>
          <a:bodyPr wrap="square" rtlCol="0">
            <a:spAutoFit/>
          </a:bodyPr>
          <a:lstStyle/>
          <a:p>
            <a:r>
              <a:rPr kumimoji="1" lang="en-US" altLang="ja-JP" dirty="0">
                <a:latin typeface="Microsoft YaHei" panose="020B0503020204020204" pitchFamily="34" charset="-122"/>
                <a:ea typeface="Microsoft YaHei" panose="020B0503020204020204" pitchFamily="34" charset="-122"/>
              </a:rPr>
              <a:t>2025/6/1</a:t>
            </a:r>
            <a:r>
              <a:rPr kumimoji="1" lang="ja-JP" altLang="en-US"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日</a:t>
            </a:r>
            <a:r>
              <a:rPr kumimoji="1" lang="ja-JP" altLang="en-US"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421370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A7F4F-23BB-22BB-F537-5EF82922B03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AC1077A-68C3-EF6C-0410-69D298DAFB92}"/>
              </a:ext>
            </a:extLst>
          </p:cNvPr>
          <p:cNvSpPr>
            <a:spLocks noGrp="1"/>
          </p:cNvSpPr>
          <p:nvPr>
            <p:ph type="title"/>
          </p:nvPr>
        </p:nvSpPr>
        <p:spPr>
          <a:xfrm>
            <a:off x="319434" y="124612"/>
            <a:ext cx="10405174" cy="626061"/>
          </a:xfrm>
        </p:spPr>
        <p:txBody>
          <a:bodyPr rtlCol="0"/>
          <a:lstStyle>
            <a:defPPr>
              <a:defRPr lang="ja-JP"/>
            </a:defPPr>
          </a:lstStyle>
          <a:p>
            <a:pPr rtl="0"/>
            <a:r>
              <a:rPr lang="en-US" altLang="ja-JP" dirty="0">
                <a:latin typeface="Microsoft YaHei" panose="020B0503020204020204" pitchFamily="34" charset="-122"/>
                <a:ea typeface="Microsoft YaHei" panose="020B0503020204020204" pitchFamily="34" charset="-122"/>
              </a:rPr>
              <a:t>ES</a:t>
            </a:r>
            <a:r>
              <a:rPr lang="ja-JP" altLang="en-US" dirty="0">
                <a:latin typeface="Microsoft YaHei" panose="020B0503020204020204" pitchFamily="34" charset="-122"/>
                <a:ea typeface="Microsoft YaHei" panose="020B0503020204020204" pitchFamily="34" charset="-122"/>
              </a:rPr>
              <a:t>修改例①</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723F0511-99DA-855C-F3A2-9208E459C08A}"/>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10</a:t>
            </a:fld>
            <a:endParaRPr lang="ja-JP" dirty="0">
              <a:latin typeface="Microsoft YaHei" panose="020B0503020204020204" pitchFamily="34" charset="-122"/>
              <a:ea typeface="Microsoft YaHei" panose="020B0503020204020204" pitchFamily="34" charset="-122"/>
            </a:endParaRPr>
          </a:p>
        </p:txBody>
      </p:sp>
      <p:sp>
        <p:nvSpPr>
          <p:cNvPr id="4" name="テキスト ボックス 3">
            <a:extLst>
              <a:ext uri="{FF2B5EF4-FFF2-40B4-BE49-F238E27FC236}">
                <a16:creationId xmlns:a16="http://schemas.microsoft.com/office/drawing/2014/main" id="{E4E3E830-7D3A-C46C-0917-D743AE52429A}"/>
              </a:ext>
            </a:extLst>
          </p:cNvPr>
          <p:cNvSpPr txBox="1"/>
          <p:nvPr/>
        </p:nvSpPr>
        <p:spPr>
          <a:xfrm>
            <a:off x="416211" y="958544"/>
            <a:ext cx="11578195" cy="3415935"/>
          </a:xfrm>
          <a:prstGeom prst="rect">
            <a:avLst/>
          </a:prstGeom>
          <a:noFill/>
        </p:spPr>
        <p:txBody>
          <a:bodyPr wrap="square" rtlCol="0">
            <a:spAutoFit/>
          </a:bodyPr>
          <a:lstStyle/>
          <a:p>
            <a:pPr algn="l">
              <a:lnSpc>
                <a:spcPct val="130000"/>
              </a:lnSpc>
              <a:spcAft>
                <a:spcPts val="600"/>
              </a:spcAft>
            </a:pPr>
            <a:r>
              <a:rPr kumimoji="1" lang="en-US" altLang="ja-JP" sz="1600" b="1" u="sng" dirty="0">
                <a:latin typeface="Microsoft YaHei" panose="020B0503020204020204" pitchFamily="34" charset="-122"/>
                <a:ea typeface="Microsoft YaHei" panose="020B0503020204020204" pitchFamily="34" charset="-122"/>
              </a:rPr>
              <a:t>Pwc ITSC</a:t>
            </a:r>
            <a:r>
              <a:rPr kumimoji="1" lang="ja-JP" altLang="en-US" sz="1600" b="1" u="sng" dirty="0">
                <a:latin typeface="Microsoft YaHei" panose="020B0503020204020204" pitchFamily="34" charset="-122"/>
                <a:ea typeface="Microsoft YaHei" panose="020B0503020204020204" pitchFamily="34" charset="-122"/>
              </a:rPr>
              <a:t>インターンシップ </a:t>
            </a:r>
            <a:r>
              <a:rPr kumimoji="1" lang="en-US" altLang="ja-JP" sz="1600" b="1" u="sng" dirty="0">
                <a:latin typeface="Microsoft YaHei" panose="020B0503020204020204" pitchFamily="34" charset="-122"/>
                <a:ea typeface="Microsoft YaHei" panose="020B0503020204020204" pitchFamily="34" charset="-122"/>
              </a:rPr>
              <a:t>400</a:t>
            </a:r>
            <a:r>
              <a:rPr kumimoji="1" lang="ja-JP" altLang="en-US" sz="1600" b="1" u="sng" dirty="0">
                <a:latin typeface="Microsoft YaHei" panose="020B0503020204020204" pitchFamily="34" charset="-122"/>
                <a:ea typeface="Microsoft YaHei" panose="020B0503020204020204" pitchFamily="34" charset="-122"/>
              </a:rPr>
              <a:t>字以下</a:t>
            </a:r>
          </a:p>
          <a:p>
            <a:pPr algn="l">
              <a:lnSpc>
                <a:spcPct val="130000"/>
              </a:lnSpc>
              <a:spcAft>
                <a:spcPts val="600"/>
              </a:spcAft>
            </a:pPr>
            <a:r>
              <a:rPr kumimoji="1" lang="en-US" altLang="ja-JP" sz="1600" dirty="0">
                <a:latin typeface="Microsoft YaHei" panose="020B0503020204020204" pitchFamily="34" charset="-122"/>
                <a:ea typeface="Microsoft YaHei" panose="020B0503020204020204" pitchFamily="34" charset="-122"/>
              </a:rPr>
              <a:t>ITSC</a:t>
            </a:r>
            <a:r>
              <a:rPr kumimoji="1" lang="ja-JP" altLang="en-US" sz="1600" dirty="0">
                <a:latin typeface="Microsoft YaHei" panose="020B0503020204020204" pitchFamily="34" charset="-122"/>
                <a:ea typeface="Microsoft YaHei" panose="020B0503020204020204" pitchFamily="34" charset="-122"/>
              </a:rPr>
              <a:t>を志望する理由</a:t>
            </a:r>
          </a:p>
          <a:p>
            <a:pPr algn="l">
              <a:lnSpc>
                <a:spcPct val="130000"/>
              </a:lnSpc>
              <a:spcAft>
                <a:spcPts val="600"/>
              </a:spcAft>
            </a:pPr>
            <a:r>
              <a:rPr kumimoji="1" lang="ja-JP" altLang="en-US" sz="1600" dirty="0">
                <a:latin typeface="Microsoft YaHei" panose="020B0503020204020204" pitchFamily="34" charset="-122"/>
                <a:ea typeface="Microsoft YaHei" panose="020B0503020204020204" pitchFamily="34" charset="-122"/>
              </a:rPr>
              <a:t>志望する理由は二つある。一つ目は、社会課題を</a:t>
            </a:r>
            <a:r>
              <a:rPr kumimoji="1" lang="en-US" altLang="ja-JP" sz="1600" dirty="0">
                <a:latin typeface="Microsoft YaHei" panose="020B0503020204020204" pitchFamily="34" charset="-122"/>
                <a:ea typeface="Microsoft YaHei" panose="020B0503020204020204" pitchFamily="34" charset="-122"/>
              </a:rPr>
              <a:t>IT</a:t>
            </a:r>
            <a:r>
              <a:rPr kumimoji="1" lang="ja-JP" altLang="en-US" sz="1600" dirty="0">
                <a:latin typeface="Microsoft YaHei" panose="020B0503020204020204" pitchFamily="34" charset="-122"/>
                <a:ea typeface="Microsoft YaHei" panose="020B0503020204020204" pitchFamily="34" charset="-122"/>
              </a:rPr>
              <a:t>の視点から捉え、</a:t>
            </a:r>
            <a:r>
              <a:rPr kumimoji="1" lang="en-US" altLang="ja-JP" sz="1600" dirty="0">
                <a:latin typeface="Microsoft YaHei" panose="020B0503020204020204" pitchFamily="34" charset="-122"/>
                <a:ea typeface="Microsoft YaHei" panose="020B0503020204020204" pitchFamily="34" charset="-122"/>
              </a:rPr>
              <a:t>IT</a:t>
            </a:r>
            <a:r>
              <a:rPr kumimoji="1" lang="ja-JP" altLang="en-US" sz="1600" dirty="0">
                <a:latin typeface="Microsoft YaHei" panose="020B0503020204020204" pitchFamily="34" charset="-122"/>
                <a:ea typeface="Microsoft YaHei" panose="020B0503020204020204" pitchFamily="34" charset="-122"/>
              </a:rPr>
              <a:t>ソリューションで解決したいと考えたからである。現代社会は</a:t>
            </a:r>
            <a:r>
              <a:rPr kumimoji="1" lang="en-US" altLang="ja-JP" sz="1600" dirty="0">
                <a:latin typeface="Microsoft YaHei" panose="020B0503020204020204" pitchFamily="34" charset="-122"/>
                <a:ea typeface="Microsoft YaHei" panose="020B0503020204020204" pitchFamily="34" charset="-122"/>
              </a:rPr>
              <a:t>IT</a:t>
            </a:r>
            <a:r>
              <a:rPr kumimoji="1" lang="ja-JP" altLang="en-US" sz="1600" dirty="0">
                <a:latin typeface="Microsoft YaHei" panose="020B0503020204020204" pitchFamily="34" charset="-122"/>
                <a:ea typeface="Microsoft YaHei" panose="020B0503020204020204" pitchFamily="34" charset="-122"/>
              </a:rPr>
              <a:t>技術の発展とともに、人と</a:t>
            </a:r>
            <a:r>
              <a:rPr kumimoji="1" lang="en-US" altLang="ja-JP" sz="1600" dirty="0">
                <a:latin typeface="Microsoft YaHei" panose="020B0503020204020204" pitchFamily="34" charset="-122"/>
                <a:ea typeface="Microsoft YaHei" panose="020B0503020204020204" pitchFamily="34" charset="-122"/>
              </a:rPr>
              <a:t>IT</a:t>
            </a:r>
            <a:r>
              <a:rPr kumimoji="1" lang="ja-JP" altLang="en-US" sz="1600" dirty="0">
                <a:latin typeface="Microsoft YaHei" panose="020B0503020204020204" pitchFamily="34" charset="-122"/>
                <a:ea typeface="Microsoft YaHei" panose="020B0503020204020204" pitchFamily="34" charset="-122"/>
              </a:rPr>
              <a:t>との共生社会となりつつあると感じる。そのような社会では人と</a:t>
            </a:r>
            <a:r>
              <a:rPr kumimoji="1" lang="en-US" altLang="ja-JP" sz="1600" dirty="0">
                <a:latin typeface="Microsoft YaHei" panose="020B0503020204020204" pitchFamily="34" charset="-122"/>
                <a:ea typeface="Microsoft YaHei" panose="020B0503020204020204" pitchFamily="34" charset="-122"/>
              </a:rPr>
              <a:t>IT</a:t>
            </a:r>
            <a:r>
              <a:rPr kumimoji="1" lang="ja-JP" altLang="en-US" sz="1600" dirty="0">
                <a:latin typeface="Microsoft YaHei" panose="020B0503020204020204" pitchFamily="34" charset="-122"/>
                <a:ea typeface="Microsoft YaHei" panose="020B0503020204020204" pitchFamily="34" charset="-122"/>
              </a:rPr>
              <a:t>とが相互補完しながら問題解決をしていくのが重要である。大学院では、先進</a:t>
            </a:r>
            <a:r>
              <a:rPr kumimoji="1" lang="en-US" altLang="ja-JP" sz="1600" dirty="0">
                <a:latin typeface="Microsoft YaHei" panose="020B0503020204020204" pitchFamily="34" charset="-122"/>
                <a:ea typeface="Microsoft YaHei" panose="020B0503020204020204" pitchFamily="34" charset="-122"/>
              </a:rPr>
              <a:t>ICT</a:t>
            </a:r>
            <a:r>
              <a:rPr kumimoji="1" lang="ja-JP" altLang="en-US" sz="1600" dirty="0">
                <a:latin typeface="Microsoft YaHei" panose="020B0503020204020204" pitchFamily="34" charset="-122"/>
                <a:ea typeface="Microsoft YaHei" panose="020B0503020204020204" pitchFamily="34" charset="-122"/>
              </a:rPr>
              <a:t>技術がどのように健康問題の解決に貢献できるかについてグループで討論したことがある。スマートバンドによる骨折予防など</a:t>
            </a:r>
            <a:r>
              <a:rPr kumimoji="1" lang="zh-CN" altLang="en-US" sz="1600" dirty="0">
                <a:latin typeface="Microsoft YaHei" panose="020B0503020204020204" pitchFamily="34" charset="-122"/>
                <a:ea typeface="Microsoft YaHei" panose="020B0503020204020204" pitchFamily="34" charset="-122"/>
              </a:rPr>
              <a:t>。</a:t>
            </a:r>
            <a:r>
              <a:rPr kumimoji="1" lang="en-US" altLang="ja-JP" sz="1600" dirty="0">
                <a:latin typeface="Microsoft YaHei" panose="020B0503020204020204" pitchFamily="34" charset="-122"/>
                <a:ea typeface="Microsoft YaHei" panose="020B0503020204020204" pitchFamily="34" charset="-122"/>
              </a:rPr>
              <a:t>IT</a:t>
            </a:r>
            <a:r>
              <a:rPr kumimoji="1" lang="ja-JP" altLang="en-US" sz="1600" dirty="0">
                <a:latin typeface="Microsoft YaHei" panose="020B0503020204020204" pitchFamily="34" charset="-122"/>
                <a:ea typeface="Microsoft YaHei" panose="020B0503020204020204" pitchFamily="34" charset="-122"/>
              </a:rPr>
              <a:t>可能性が強く実感した。この経験から、</a:t>
            </a:r>
            <a:r>
              <a:rPr kumimoji="1" lang="en-US" altLang="ja-JP" sz="1600" dirty="0">
                <a:latin typeface="Microsoft YaHei" panose="020B0503020204020204" pitchFamily="34" charset="-122"/>
                <a:ea typeface="Microsoft YaHei" panose="020B0503020204020204" pitchFamily="34" charset="-122"/>
              </a:rPr>
              <a:t>IT</a:t>
            </a:r>
            <a:r>
              <a:rPr kumimoji="1" lang="ja-JP" altLang="en-US" sz="1600" dirty="0">
                <a:latin typeface="Microsoft YaHei" panose="020B0503020204020204" pitchFamily="34" charset="-122"/>
                <a:ea typeface="Microsoft YaHei" panose="020B0503020204020204" pitchFamily="34" charset="-122"/>
              </a:rPr>
              <a:t>ソリューションでより良い社会を実現する貴社の</a:t>
            </a:r>
            <a:r>
              <a:rPr kumimoji="1" lang="en-US" altLang="ja-JP" sz="1600" dirty="0">
                <a:latin typeface="Microsoft YaHei" panose="020B0503020204020204" pitchFamily="34" charset="-122"/>
                <a:ea typeface="Microsoft YaHei" panose="020B0503020204020204" pitchFamily="34" charset="-122"/>
              </a:rPr>
              <a:t>ITSC</a:t>
            </a:r>
            <a:r>
              <a:rPr kumimoji="1" lang="ja-JP" altLang="en-US" sz="1600" dirty="0">
                <a:latin typeface="Microsoft YaHei" panose="020B0503020204020204" pitchFamily="34" charset="-122"/>
                <a:ea typeface="Microsoft YaHei" panose="020B0503020204020204" pitchFamily="34" charset="-122"/>
              </a:rPr>
              <a:t>を志望した。二つ目は多様な背景を持つメンバーと協働しながら成果を出す環境に身を置きたいと考えたからである。大学院では、文化や価値観の異なる人々と意見を交わす中で、刺激を受けて自分の視野が広がることを実感した。また、文化祭などの経験を通じて、チームで課題を乗り越えることに大きなやりがいを感じてきた。</a:t>
            </a:r>
            <a:r>
              <a:rPr kumimoji="1" lang="en-US" altLang="ja-JP" sz="1600" dirty="0">
                <a:latin typeface="Microsoft YaHei" panose="020B0503020204020204" pitchFamily="34" charset="-122"/>
                <a:ea typeface="Microsoft YaHei" panose="020B0503020204020204" pitchFamily="34" charset="-122"/>
              </a:rPr>
              <a:t>ITSC</a:t>
            </a:r>
            <a:r>
              <a:rPr kumimoji="1" lang="ja-JP" altLang="en-US" sz="1600" dirty="0">
                <a:latin typeface="Microsoft YaHei" panose="020B0503020204020204" pitchFamily="34" charset="-122"/>
                <a:ea typeface="Microsoft YaHei" panose="020B0503020204020204" pitchFamily="34" charset="-122"/>
              </a:rPr>
              <a:t>では、個々の専門性を尊重しながらも、協働によって価値を最大化していく点に強く共感し、志望した。</a:t>
            </a:r>
            <a:endParaRPr kumimoji="1" lang="en-US" altLang="ja-JP"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920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1E3CD-4CDB-8E6C-C6E6-FBB3E4DE1F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7B2ABAB-CBAD-ED97-0740-2EADECAEB07C}"/>
              </a:ext>
            </a:extLst>
          </p:cNvPr>
          <p:cNvSpPr>
            <a:spLocks noGrp="1"/>
          </p:cNvSpPr>
          <p:nvPr>
            <p:ph type="title"/>
          </p:nvPr>
        </p:nvSpPr>
        <p:spPr>
          <a:xfrm>
            <a:off x="319434" y="124612"/>
            <a:ext cx="10405174" cy="626061"/>
          </a:xfrm>
        </p:spPr>
        <p:txBody>
          <a:bodyPr rtlCol="0"/>
          <a:lstStyle>
            <a:defPPr>
              <a:defRPr lang="ja-JP"/>
            </a:defPPr>
          </a:lstStyle>
          <a:p>
            <a:pPr rtl="0"/>
            <a:r>
              <a:rPr lang="en-US" altLang="ja-JP" dirty="0">
                <a:latin typeface="Microsoft YaHei" panose="020B0503020204020204" pitchFamily="34" charset="-122"/>
                <a:ea typeface="Microsoft YaHei" panose="020B0503020204020204" pitchFamily="34" charset="-122"/>
              </a:rPr>
              <a:t>ES</a:t>
            </a:r>
            <a:r>
              <a:rPr lang="ja-JP" altLang="en-US" dirty="0">
                <a:latin typeface="Microsoft YaHei" panose="020B0503020204020204" pitchFamily="34" charset="-122"/>
                <a:ea typeface="Microsoft YaHei" panose="020B0503020204020204" pitchFamily="34" charset="-122"/>
              </a:rPr>
              <a:t>修改例②</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59C6D987-C774-DDDD-4A2C-F91DBD4F6E8B}"/>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11</a:t>
            </a:fld>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3186B35F-661F-A79A-4033-38CCB030141D}"/>
              </a:ext>
            </a:extLst>
          </p:cNvPr>
          <p:cNvSpPr txBox="1"/>
          <p:nvPr/>
        </p:nvSpPr>
        <p:spPr>
          <a:xfrm>
            <a:off x="453120" y="816594"/>
            <a:ext cx="10809425" cy="369332"/>
          </a:xfrm>
          <a:prstGeom prst="rect">
            <a:avLst/>
          </a:prstGeom>
          <a:noFill/>
        </p:spPr>
        <p:txBody>
          <a:bodyPr wrap="square">
            <a:spAutoFit/>
          </a:bodyPr>
          <a:lstStyle/>
          <a:p>
            <a:r>
              <a:rPr lang="ja-JP" altLang="en-US" b="1" u="sng" dirty="0">
                <a:latin typeface="Microsoft YaHei" panose="020B0503020204020204" pitchFamily="34" charset="-122"/>
                <a:ea typeface="Microsoft YaHei" panose="020B0503020204020204" pitchFamily="34" charset="-122"/>
              </a:rPr>
              <a:t>自己</a:t>
            </a:r>
            <a:r>
              <a:rPr lang="en-US" altLang="ja-JP" b="1" u="sng" dirty="0">
                <a:latin typeface="Microsoft YaHei" panose="020B0503020204020204" pitchFamily="34" charset="-122"/>
                <a:ea typeface="Microsoft YaHei" panose="020B0503020204020204" pitchFamily="34" charset="-122"/>
              </a:rPr>
              <a:t>PR</a:t>
            </a:r>
            <a:r>
              <a:rPr lang="ja-JP" altLang="en-US" b="1" u="sng" dirty="0">
                <a:latin typeface="Microsoft YaHei" panose="020B0503020204020204" pitchFamily="34" charset="-122"/>
                <a:ea typeface="Microsoft YaHei" panose="020B0503020204020204" pitchFamily="34" charset="-122"/>
              </a:rPr>
              <a:t>を記入してください。</a:t>
            </a:r>
            <a:r>
              <a:rPr lang="en-US" altLang="ja-JP" b="1" u="sng" dirty="0">
                <a:latin typeface="Microsoft YaHei" panose="020B0503020204020204" pitchFamily="34" charset="-122"/>
                <a:ea typeface="Microsoft YaHei" panose="020B0503020204020204" pitchFamily="34" charset="-122"/>
              </a:rPr>
              <a:t>500</a:t>
            </a:r>
            <a:r>
              <a:rPr lang="ja-JP" altLang="en-US" b="1" u="sng" dirty="0">
                <a:latin typeface="Microsoft YaHei" panose="020B0503020204020204" pitchFamily="34" charset="-122"/>
                <a:ea typeface="Microsoft YaHei" panose="020B0503020204020204" pitchFamily="34" charset="-122"/>
              </a:rPr>
              <a:t>文字以下</a:t>
            </a:r>
            <a:endParaRPr lang="zh-CN" altLang="en-US" b="1" u="sng" dirty="0">
              <a:latin typeface="Microsoft YaHei" panose="020B0503020204020204" pitchFamily="34" charset="-122"/>
              <a:ea typeface="Microsoft YaHei" panose="020B0503020204020204" pitchFamily="34" charset="-122"/>
            </a:endParaRPr>
          </a:p>
        </p:txBody>
      </p:sp>
      <p:sp>
        <p:nvSpPr>
          <p:cNvPr id="4" name="テキスト ボックス 3">
            <a:extLst>
              <a:ext uri="{FF2B5EF4-FFF2-40B4-BE49-F238E27FC236}">
                <a16:creationId xmlns:a16="http://schemas.microsoft.com/office/drawing/2014/main" id="{B62DAB71-DE15-A794-55D6-D58EA4895CAE}"/>
              </a:ext>
            </a:extLst>
          </p:cNvPr>
          <p:cNvSpPr txBox="1"/>
          <p:nvPr/>
        </p:nvSpPr>
        <p:spPr>
          <a:xfrm>
            <a:off x="363622" y="1292489"/>
            <a:ext cx="11094755" cy="2536464"/>
          </a:xfrm>
          <a:prstGeom prst="rect">
            <a:avLst/>
          </a:prstGeom>
          <a:noFill/>
        </p:spPr>
        <p:txBody>
          <a:bodyPr wrap="square" rtlCol="0">
            <a:spAutoFit/>
          </a:bodyPr>
          <a:lstStyle/>
          <a:p>
            <a:pPr algn="l">
              <a:lnSpc>
                <a:spcPct val="130000"/>
              </a:lnSpc>
              <a:spcAft>
                <a:spcPts val="600"/>
              </a:spcAft>
            </a:pPr>
            <a:r>
              <a:rPr kumimoji="1" lang="ja-JP" altLang="en-US" sz="1400" dirty="0">
                <a:latin typeface="Microsoft YaHei" panose="020B0503020204020204" pitchFamily="34" charset="-122"/>
                <a:ea typeface="Microsoft YaHei" panose="020B0503020204020204" pitchFamily="34" charset="-122"/>
              </a:rPr>
              <a:t>　私は「挑戦する習慣」と「継続的な学習意欲」を強みとして、常に自己成長を追求しています。</a:t>
            </a:r>
          </a:p>
          <a:p>
            <a:pPr algn="l">
              <a:lnSpc>
                <a:spcPct val="130000"/>
              </a:lnSpc>
              <a:spcAft>
                <a:spcPts val="600"/>
              </a:spcAft>
            </a:pPr>
            <a:r>
              <a:rPr kumimoji="1" lang="ja-JP" altLang="en-US" sz="1400" dirty="0">
                <a:latin typeface="Microsoft YaHei" panose="020B0503020204020204" pitchFamily="34" charset="-122"/>
                <a:ea typeface="Microsoft YaHei" panose="020B0503020204020204" pitchFamily="34" charset="-122"/>
              </a:rPr>
              <a:t>　来日してわずか</a:t>
            </a:r>
            <a:r>
              <a:rPr kumimoji="1" lang="en-US" altLang="ja-JP" sz="1400" dirty="0">
                <a:latin typeface="Microsoft YaHei" panose="020B0503020204020204" pitchFamily="34" charset="-122"/>
                <a:ea typeface="Microsoft YaHei" panose="020B0503020204020204" pitchFamily="34" charset="-122"/>
              </a:rPr>
              <a:t>4</a:t>
            </a:r>
            <a:r>
              <a:rPr kumimoji="1" lang="ja-JP" altLang="en-US" sz="1400" dirty="0">
                <a:latin typeface="Microsoft YaHei" panose="020B0503020204020204" pitchFamily="34" charset="-122"/>
                <a:ea typeface="Microsoft YaHei" panose="020B0503020204020204" pitchFamily="34" charset="-122"/>
              </a:rPr>
              <a:t>月で簿記</a:t>
            </a:r>
            <a:r>
              <a:rPr kumimoji="1" lang="en-US" altLang="ja-JP" sz="1400" dirty="0">
                <a:latin typeface="Microsoft YaHei" panose="020B0503020204020204" pitchFamily="34" charset="-122"/>
                <a:ea typeface="Microsoft YaHei" panose="020B0503020204020204" pitchFamily="34" charset="-122"/>
              </a:rPr>
              <a:t>3</a:t>
            </a:r>
            <a:r>
              <a:rPr kumimoji="1" lang="ja-JP" altLang="en-US" sz="1400" dirty="0">
                <a:latin typeface="Microsoft YaHei" panose="020B0503020204020204" pitchFamily="34" charset="-122"/>
                <a:ea typeface="Microsoft YaHei" panose="020B0503020204020204" pitchFamily="34" charset="-122"/>
              </a:rPr>
              <a:t>級に合格した経験は、短期集中型の学習能力の証明です。現在は簿記</a:t>
            </a:r>
            <a:r>
              <a:rPr kumimoji="1" lang="en-US" altLang="ja-JP" sz="1400" dirty="0">
                <a:latin typeface="Microsoft YaHei" panose="020B0503020204020204" pitchFamily="34" charset="-122"/>
                <a:ea typeface="Microsoft YaHei" panose="020B0503020204020204" pitchFamily="34" charset="-122"/>
              </a:rPr>
              <a:t>2</a:t>
            </a:r>
            <a:r>
              <a:rPr kumimoji="1" lang="ja-JP" altLang="en-US" sz="1400" dirty="0">
                <a:latin typeface="Microsoft YaHei" panose="020B0503020204020204" pitchFamily="34" charset="-122"/>
                <a:ea typeface="Microsoft YaHei" panose="020B0503020204020204" pitchFamily="34" charset="-122"/>
              </a:rPr>
              <a:t>級の取得に向けて勉強中であり、さらに</a:t>
            </a:r>
            <a:r>
              <a:rPr kumimoji="1" lang="en-US" altLang="ja-JP" sz="1400" dirty="0">
                <a:latin typeface="Microsoft YaHei" panose="020B0503020204020204" pitchFamily="34" charset="-122"/>
                <a:ea typeface="Microsoft YaHei" panose="020B0503020204020204" pitchFamily="34" charset="-122"/>
              </a:rPr>
              <a:t>IT</a:t>
            </a:r>
            <a:r>
              <a:rPr kumimoji="1" lang="ja-JP" altLang="en-US" sz="1400" dirty="0">
                <a:latin typeface="Microsoft YaHei" panose="020B0503020204020204" pitchFamily="34" charset="-122"/>
                <a:ea typeface="Microsoft YaHei" panose="020B0503020204020204" pitchFamily="34" charset="-122"/>
              </a:rPr>
              <a:t>パスポートの資格取得も視野に入れています。これらの資格取得を通じて、会計知識と</a:t>
            </a:r>
            <a:r>
              <a:rPr kumimoji="1" lang="en-US" altLang="ja-JP" sz="1400" dirty="0">
                <a:latin typeface="Microsoft YaHei" panose="020B0503020204020204" pitchFamily="34" charset="-122"/>
                <a:ea typeface="Microsoft YaHei" panose="020B0503020204020204" pitchFamily="34" charset="-122"/>
              </a:rPr>
              <a:t>IT</a:t>
            </a:r>
            <a:r>
              <a:rPr kumimoji="1" lang="ja-JP" altLang="en-US" sz="1400" dirty="0">
                <a:latin typeface="Microsoft YaHei" panose="020B0503020204020204" pitchFamily="34" charset="-122"/>
                <a:ea typeface="Microsoft YaHei" panose="020B0503020204020204" pitchFamily="34" charset="-122"/>
              </a:rPr>
              <a:t>スキルを融合させ、将来的には「デジタル財務アドバイザー」としてクライアントに付加価値を提供できる人材を目指しています。</a:t>
            </a:r>
          </a:p>
          <a:p>
            <a:pPr algn="l">
              <a:lnSpc>
                <a:spcPct val="130000"/>
              </a:lnSpc>
              <a:spcAft>
                <a:spcPts val="600"/>
              </a:spcAft>
            </a:pPr>
            <a:r>
              <a:rPr kumimoji="1" lang="ja-JP" altLang="en-US" sz="1400" dirty="0">
                <a:latin typeface="Microsoft YaHei" panose="020B0503020204020204" pitchFamily="34" charset="-122"/>
                <a:ea typeface="Microsoft YaHei" panose="020B0503020204020204" pitchFamily="34" charset="-122"/>
              </a:rPr>
              <a:t>　</a:t>
            </a:r>
            <a:r>
              <a:rPr kumimoji="1" lang="ja-JP" altLang="en-US" sz="1400" strike="sngStrike" dirty="0">
                <a:latin typeface="Microsoft YaHei" panose="020B0503020204020204" pitchFamily="34" charset="-122"/>
                <a:ea typeface="Microsoft YaHei" panose="020B0503020204020204" pitchFamily="34" charset="-122"/>
              </a:rPr>
              <a:t>デロイト中国</a:t>
            </a:r>
            <a:r>
              <a:rPr kumimoji="1" lang="ja-JP" altLang="en-US" sz="1400" dirty="0">
                <a:latin typeface="Microsoft YaHei" panose="020B0503020204020204" pitchFamily="34" charset="-122"/>
                <a:ea typeface="Microsoft YaHei" panose="020B0503020204020204" pitchFamily="34" charset="-122"/>
              </a:rPr>
              <a:t>での</a:t>
            </a:r>
            <a:r>
              <a:rPr kumimoji="1" lang="ja-JP" altLang="en-US" sz="1400" strike="sngStrike" dirty="0">
                <a:latin typeface="Microsoft YaHei" panose="020B0503020204020204" pitchFamily="34" charset="-122"/>
                <a:ea typeface="Microsoft YaHei" panose="020B0503020204020204" pitchFamily="34" charset="-122"/>
              </a:rPr>
              <a:t>「</a:t>
            </a:r>
            <a:r>
              <a:rPr kumimoji="1" lang="en-US" altLang="ja-JP" sz="1400" strike="sngStrike" dirty="0">
                <a:latin typeface="Microsoft YaHei" panose="020B0503020204020204" pitchFamily="34" charset="-122"/>
                <a:ea typeface="Microsoft YaHei" panose="020B0503020204020204" pitchFamily="34" charset="-122"/>
              </a:rPr>
              <a:t>Tax Elite Challenge</a:t>
            </a:r>
            <a:r>
              <a:rPr kumimoji="1" lang="ja-JP" altLang="en-US" sz="1400" strike="sngStrike" dirty="0">
                <a:latin typeface="Microsoft YaHei" panose="020B0503020204020204" pitchFamily="34" charset="-122"/>
                <a:ea typeface="Microsoft YaHei" panose="020B0503020204020204" pitchFamily="34" charset="-122"/>
              </a:rPr>
              <a:t>」</a:t>
            </a:r>
            <a:r>
              <a:rPr kumimoji="1" lang="ja-JP" altLang="en-US" sz="1400" dirty="0">
                <a:latin typeface="Microsoft YaHei" panose="020B0503020204020204" pitchFamily="34" charset="-122"/>
                <a:ea typeface="Microsoft YaHei" panose="020B0503020204020204" pitchFamily="34" charset="-122"/>
              </a:rPr>
              <a:t>出場経験や学生会での大規模イベント運営経験から得た「論理的な分析力」と「課題解決力」に、これらの専門スキルを加えることで、貴社において以下のような貢献が可能と考えています：</a:t>
            </a:r>
            <a:r>
              <a:rPr kumimoji="1" lang="en-US" altLang="ja-JP" sz="1400" dirty="0">
                <a:latin typeface="Microsoft YaHei" panose="020B0503020204020204" pitchFamily="34" charset="-122"/>
                <a:ea typeface="Microsoft YaHei" panose="020B0503020204020204" pitchFamily="34" charset="-122"/>
              </a:rPr>
              <a:t>1.</a:t>
            </a:r>
            <a:r>
              <a:rPr kumimoji="1" lang="ja-JP" altLang="en-US" sz="1400" dirty="0">
                <a:latin typeface="Microsoft YaHei" panose="020B0503020204020204" pitchFamily="34" charset="-122"/>
                <a:ea typeface="Microsoft YaHei" panose="020B0503020204020204" pitchFamily="34" charset="-122"/>
              </a:rPr>
              <a:t>会計と</a:t>
            </a:r>
            <a:r>
              <a:rPr kumimoji="1" lang="en-US" altLang="ja-JP" sz="1400" dirty="0">
                <a:latin typeface="Microsoft YaHei" panose="020B0503020204020204" pitchFamily="34" charset="-122"/>
                <a:ea typeface="Microsoft YaHei" panose="020B0503020204020204" pitchFamily="34" charset="-122"/>
              </a:rPr>
              <a:t>IT</a:t>
            </a:r>
            <a:r>
              <a:rPr kumimoji="1" lang="ja-JP" altLang="en-US" sz="1400" dirty="0">
                <a:latin typeface="Microsoft YaHei" panose="020B0503020204020204" pitchFamily="34" charset="-122"/>
                <a:ea typeface="Microsoft YaHei" panose="020B0503020204020204" pitchFamily="34" charset="-122"/>
              </a:rPr>
              <a:t>のクロススキルを活かした業務効率化提案</a:t>
            </a:r>
            <a:r>
              <a:rPr kumimoji="1" lang="en-US" altLang="ja-JP" sz="1400" dirty="0">
                <a:latin typeface="Microsoft YaHei" panose="020B0503020204020204" pitchFamily="34" charset="-122"/>
                <a:ea typeface="Microsoft YaHei" panose="020B0503020204020204" pitchFamily="34" charset="-122"/>
              </a:rPr>
              <a:t>2.</a:t>
            </a:r>
            <a:r>
              <a:rPr kumimoji="1" lang="ja-JP" altLang="en-US" sz="1400" dirty="0">
                <a:latin typeface="Microsoft YaHei" panose="020B0503020204020204" pitchFamily="34" charset="-122"/>
                <a:ea typeface="Microsoft YaHei" panose="020B0503020204020204" pitchFamily="34" charset="-122"/>
              </a:rPr>
              <a:t>国際的な視野でを税務・財務分析の高度化を行います。</a:t>
            </a:r>
          </a:p>
          <a:p>
            <a:pPr algn="l">
              <a:lnSpc>
                <a:spcPct val="130000"/>
              </a:lnSpc>
              <a:spcAft>
                <a:spcPts val="600"/>
              </a:spcAft>
            </a:pPr>
            <a:r>
              <a:rPr kumimoji="1" lang="ja-JP" altLang="en-US" sz="1400" dirty="0">
                <a:latin typeface="Microsoft YaHei" panose="020B0503020204020204" pitchFamily="34" charset="-122"/>
                <a:ea typeface="Microsoft YaHei" panose="020B0503020204020204" pitchFamily="34" charset="-122"/>
              </a:rPr>
              <a:t>　常に新しい知識を貪欲に吸収し、それを実務に還元する「学び続けるプロフェッショナル」として、貴社の発展に貢献してまいります。</a:t>
            </a:r>
            <a:endParaRPr kumimoji="1" lang="en-US" altLang="ja-JP" sz="1400" dirty="0">
              <a:latin typeface="Microsoft YaHei" panose="020B0503020204020204" pitchFamily="34" charset="-122"/>
              <a:ea typeface="Microsoft YaHei" panose="020B0503020204020204" pitchFamily="34" charset="-122"/>
            </a:endParaRPr>
          </a:p>
        </p:txBody>
      </p:sp>
      <p:sp>
        <p:nvSpPr>
          <p:cNvPr id="7" name="テキスト ボックス 6">
            <a:extLst>
              <a:ext uri="{FF2B5EF4-FFF2-40B4-BE49-F238E27FC236}">
                <a16:creationId xmlns:a16="http://schemas.microsoft.com/office/drawing/2014/main" id="{0BA816F6-8D9F-EF00-14C2-4A4BA8881F24}"/>
              </a:ext>
            </a:extLst>
          </p:cNvPr>
          <p:cNvSpPr txBox="1"/>
          <p:nvPr/>
        </p:nvSpPr>
        <p:spPr>
          <a:xfrm>
            <a:off x="455623" y="4534747"/>
            <a:ext cx="10920773" cy="1169551"/>
          </a:xfrm>
          <a:prstGeom prst="rect">
            <a:avLst/>
          </a:prstGeom>
          <a:noFill/>
        </p:spPr>
        <p:txBody>
          <a:bodyPr wrap="square">
            <a:spAutoFit/>
          </a:bodyPr>
          <a:lstStyle/>
          <a:p>
            <a:r>
              <a:rPr lang="ja-JP" altLang="en-US" sz="1400" dirty="0">
                <a:latin typeface="Microsoft YaHei" panose="020B0503020204020204" pitchFamily="34" charset="-122"/>
                <a:ea typeface="Microsoft YaHei" panose="020B0503020204020204" pitchFamily="34" charset="-122"/>
              </a:rPr>
              <a:t>　私は学生会学習部の責任者として、学内イベントの企画・運営に注力しました。特に</a:t>
            </a:r>
            <a:r>
              <a:rPr lang="en-US" altLang="ja-JP" sz="1400" dirty="0">
                <a:latin typeface="Microsoft YaHei" panose="020B0503020204020204" pitchFamily="34" charset="-122"/>
                <a:ea typeface="Microsoft YaHei" panose="020B0503020204020204" pitchFamily="34" charset="-122"/>
              </a:rPr>
              <a:t>2021</a:t>
            </a:r>
            <a:r>
              <a:rPr lang="ja-JP" altLang="en-US" sz="1400" dirty="0">
                <a:latin typeface="Microsoft YaHei" panose="020B0503020204020204" pitchFamily="34" charset="-122"/>
                <a:ea typeface="Microsoft YaHei" panose="020B0503020204020204" pitchFamily="34" charset="-122"/>
              </a:rPr>
              <a:t>年に主催した「学習成果共有会」では、</a:t>
            </a:r>
            <a:r>
              <a:rPr lang="en-US" altLang="ja-JP" sz="1400" dirty="0">
                <a:latin typeface="Microsoft YaHei" panose="020B0503020204020204" pitchFamily="34" charset="-122"/>
                <a:ea typeface="Microsoft YaHei" panose="020B0503020204020204" pitchFamily="34" charset="-122"/>
              </a:rPr>
              <a:t>300</a:t>
            </a:r>
            <a:r>
              <a:rPr lang="ja-JP" altLang="en-US" sz="1400" dirty="0">
                <a:latin typeface="Microsoft YaHei" panose="020B0503020204020204" pitchFamily="34" charset="-122"/>
                <a:ea typeface="Microsoft YaHei" panose="020B0503020204020204" pitchFamily="34" charset="-122"/>
              </a:rPr>
              <a:t>名以上の参加者を集める大規模イベントとして成功させました。当初は予算不足やスケジュール調整に苦労しましたが、学内団体との協力関係を構築し、</a:t>
            </a:r>
            <a:r>
              <a:rPr lang="en-US" altLang="ja-JP" sz="1400" dirty="0">
                <a:latin typeface="Microsoft YaHei" panose="020B0503020204020204" pitchFamily="34" charset="-122"/>
                <a:ea typeface="Microsoft YaHei" panose="020B0503020204020204" pitchFamily="34" charset="-122"/>
              </a:rPr>
              <a:t>SNS</a:t>
            </a:r>
            <a:r>
              <a:rPr lang="ja-JP" altLang="en-US" sz="1400" dirty="0">
                <a:latin typeface="Microsoft YaHei" panose="020B0503020204020204" pitchFamily="34" charset="-122"/>
                <a:ea typeface="Microsoft YaHei" panose="020B0503020204020204" pitchFamily="34" charset="-122"/>
              </a:rPr>
              <a:t>を活用した効果的な広報活動を行うことで解決。参加者アンケートでは</a:t>
            </a:r>
            <a:r>
              <a:rPr lang="en-US" altLang="ja-JP" sz="1400" dirty="0">
                <a:latin typeface="Microsoft YaHei" panose="020B0503020204020204" pitchFamily="34" charset="-122"/>
                <a:ea typeface="Microsoft YaHei" panose="020B0503020204020204" pitchFamily="34" charset="-122"/>
              </a:rPr>
              <a:t>90%</a:t>
            </a:r>
            <a:r>
              <a:rPr lang="ja-JP" altLang="en-US" sz="1400" dirty="0">
                <a:latin typeface="Microsoft YaHei" panose="020B0503020204020204" pitchFamily="34" charset="-122"/>
                <a:ea typeface="Microsoft YaHei" panose="020B0503020204020204" pitchFamily="34" charset="-122"/>
              </a:rPr>
              <a:t>の満足度を達成しました。</a:t>
            </a:r>
          </a:p>
          <a:p>
            <a:r>
              <a:rPr lang="ja-JP" altLang="en-US" sz="1400" dirty="0">
                <a:latin typeface="Microsoft YaHei" panose="020B0503020204020204" pitchFamily="34" charset="-122"/>
                <a:ea typeface="Microsoft YaHei" panose="020B0503020204020204" pitchFamily="34" charset="-122"/>
              </a:rPr>
              <a:t>　この経験から、限られたリソースの中で最大の成果を生み出すための「創意工夫」と「調整力」を学びました。また、学業との両立も図り、</a:t>
            </a:r>
            <a:r>
              <a:rPr lang="en-US" altLang="ja-JP" sz="1400" dirty="0">
                <a:latin typeface="Microsoft YaHei" panose="020B0503020204020204" pitchFamily="34" charset="-122"/>
                <a:ea typeface="Microsoft YaHei" panose="020B0503020204020204" pitchFamily="34" charset="-122"/>
              </a:rPr>
              <a:t>GPA3.4</a:t>
            </a:r>
            <a:r>
              <a:rPr lang="ja-JP" altLang="en-US" sz="1400" dirty="0">
                <a:latin typeface="Microsoft YaHei" panose="020B0503020204020204" pitchFamily="34" charset="-122"/>
                <a:ea typeface="Microsoft YaHei" panose="020B0503020204020204" pitchFamily="34" charset="-122"/>
              </a:rPr>
              <a:t>（学年</a:t>
            </a:r>
            <a:r>
              <a:rPr lang="en-US" altLang="ja-JP" sz="1400" dirty="0">
                <a:latin typeface="Microsoft YaHei" panose="020B0503020204020204" pitchFamily="34" charset="-122"/>
                <a:ea typeface="Microsoft YaHei" panose="020B0503020204020204" pitchFamily="34" charset="-122"/>
              </a:rPr>
              <a:t>TOP3</a:t>
            </a:r>
            <a:r>
              <a:rPr lang="ja-JP" altLang="en-US" sz="1400" dirty="0">
                <a:latin typeface="Microsoft YaHei" panose="020B0503020204020204" pitchFamily="34" charset="-122"/>
                <a:ea typeface="Microsoft YaHei" panose="020B0503020204020204" pitchFamily="34" charset="-122"/>
              </a:rPr>
              <a:t>）を維持しながら省レベルの優秀学生賞も受賞しました。</a:t>
            </a:r>
          </a:p>
        </p:txBody>
      </p:sp>
      <p:sp>
        <p:nvSpPr>
          <p:cNvPr id="9" name="テキスト ボックス 8">
            <a:extLst>
              <a:ext uri="{FF2B5EF4-FFF2-40B4-BE49-F238E27FC236}">
                <a16:creationId xmlns:a16="http://schemas.microsoft.com/office/drawing/2014/main" id="{329D0EF4-DCD1-DF2B-8F7E-975CB7B9830E}"/>
              </a:ext>
            </a:extLst>
          </p:cNvPr>
          <p:cNvSpPr txBox="1"/>
          <p:nvPr/>
        </p:nvSpPr>
        <p:spPr>
          <a:xfrm>
            <a:off x="499768" y="3983736"/>
            <a:ext cx="6094948" cy="369332"/>
          </a:xfrm>
          <a:prstGeom prst="rect">
            <a:avLst/>
          </a:prstGeom>
          <a:noFill/>
        </p:spPr>
        <p:txBody>
          <a:bodyPr wrap="square">
            <a:spAutoFit/>
          </a:bodyPr>
          <a:lstStyle/>
          <a:p>
            <a:r>
              <a:rPr lang="ja-JP" altLang="en-US" b="1" u="sng" dirty="0"/>
              <a:t>学生時代に頑張ったことを教えてください </a:t>
            </a:r>
            <a:r>
              <a:rPr lang="en-US" altLang="ja-JP" b="1" u="sng" dirty="0"/>
              <a:t>250</a:t>
            </a:r>
            <a:r>
              <a:rPr lang="ja-JP" altLang="en-US" b="1" u="sng" dirty="0"/>
              <a:t>文字以下</a:t>
            </a:r>
          </a:p>
        </p:txBody>
      </p:sp>
    </p:spTree>
    <p:extLst>
      <p:ext uri="{BB962C8B-B14F-4D97-AF65-F5344CB8AC3E}">
        <p14:creationId xmlns:p14="http://schemas.microsoft.com/office/powerpoint/2010/main" val="386463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59614-2A38-933C-A2EA-B5CA41D75B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C286211-A339-32F7-67CF-5F2D7005A45E}"/>
              </a:ext>
            </a:extLst>
          </p:cNvPr>
          <p:cNvSpPr>
            <a:spLocks noGrp="1"/>
          </p:cNvSpPr>
          <p:nvPr>
            <p:ph type="title"/>
          </p:nvPr>
        </p:nvSpPr>
        <p:spPr>
          <a:xfrm>
            <a:off x="319434" y="162449"/>
            <a:ext cx="10405174" cy="626061"/>
          </a:xfrm>
        </p:spPr>
        <p:txBody>
          <a:bodyPr rtlCol="0"/>
          <a:lstStyle>
            <a:defPPr>
              <a:defRPr lang="ja-JP"/>
            </a:defPPr>
          </a:lstStyle>
          <a:p>
            <a:pPr rtl="0"/>
            <a:r>
              <a:rPr lang="en-US" altLang="ja-JP" dirty="0">
                <a:latin typeface="Microsoft YaHei" panose="020B0503020204020204" pitchFamily="34" charset="-122"/>
                <a:ea typeface="Microsoft YaHei" panose="020B0503020204020204" pitchFamily="34" charset="-122"/>
              </a:rPr>
              <a:t>ES</a:t>
            </a:r>
            <a:r>
              <a:rPr lang="ja-JP" altLang="en-US" dirty="0">
                <a:latin typeface="Microsoft YaHei" panose="020B0503020204020204" pitchFamily="34" charset="-122"/>
                <a:ea typeface="Microsoft YaHei" panose="020B0503020204020204" pitchFamily="34" charset="-122"/>
              </a:rPr>
              <a:t>修改例③</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DF79AF3E-E58F-2258-8580-7C4F81CF0FB3}"/>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12</a:t>
            </a:fld>
            <a:endParaRPr lang="ja-JP" dirty="0">
              <a:latin typeface="Microsoft YaHei" panose="020B0503020204020204" pitchFamily="34" charset="-122"/>
              <a:ea typeface="Microsoft YaHei" panose="020B0503020204020204" pitchFamily="34" charset="-122"/>
            </a:endParaRPr>
          </a:p>
        </p:txBody>
      </p:sp>
      <p:sp>
        <p:nvSpPr>
          <p:cNvPr id="4" name="テキスト ボックス 3">
            <a:extLst>
              <a:ext uri="{FF2B5EF4-FFF2-40B4-BE49-F238E27FC236}">
                <a16:creationId xmlns:a16="http://schemas.microsoft.com/office/drawing/2014/main" id="{33708BC9-63D8-2296-AE35-32A531B0453E}"/>
              </a:ext>
            </a:extLst>
          </p:cNvPr>
          <p:cNvSpPr txBox="1"/>
          <p:nvPr/>
        </p:nvSpPr>
        <p:spPr>
          <a:xfrm>
            <a:off x="508665" y="1443837"/>
            <a:ext cx="11183043" cy="2246769"/>
          </a:xfrm>
          <a:prstGeom prst="rect">
            <a:avLst/>
          </a:prstGeom>
          <a:noFill/>
        </p:spPr>
        <p:txBody>
          <a:bodyPr wrap="square" rtlCol="0">
            <a:spAutoFit/>
          </a:bodyPr>
          <a:lstStyle/>
          <a:p>
            <a:pPr algn="just">
              <a:buNone/>
            </a:pPr>
            <a:r>
              <a:rPr lang="ja-JP" altLang="ja-JP" sz="1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当社に興味を持った理由</a:t>
            </a:r>
            <a:endParaRPr lang="ja-JP" altLang="ja-JP"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buNone/>
            </a:pPr>
            <a:r>
              <a:rPr lang="en-US" altLang="ja-JP" sz="1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indent="66675" algn="just"/>
            <a:r>
              <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私が</a:t>
            </a:r>
            <a:r>
              <a:rPr lang="en-US" altLang="ja-JP"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IT</a:t>
            </a:r>
            <a:r>
              <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コンサル業界に関心を持ったきっかけは、大学の「社会調査法」の授業で行ったアンケート調査です。私は「大学生におけるキャッシュレス決済の利用実態と意識」をテーマに設定し、</a:t>
            </a:r>
            <a:r>
              <a:rPr lang="en-US" altLang="ja-JP"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Google</a:t>
            </a:r>
            <a:r>
              <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フォームで回答を収集、</a:t>
            </a:r>
            <a:r>
              <a:rPr lang="en-US" altLang="ja-JP"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Excel</a:t>
            </a:r>
            <a:r>
              <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で集計・分析を行いました。結果、多くの学生がキャッシュレス決済を日常的に利用し、利便性やスピードに高い満足感を持っている一方で、さらなるセキュリティ強化や使いやすさを求める声も見られました。こうした声をデータから客観的に読み取り、</a:t>
            </a:r>
            <a:r>
              <a:rPr lang="en-US" altLang="ja-JP"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IT</a:t>
            </a:r>
            <a:r>
              <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の力で金融サービスの質を高めていくことに大きな可能性を感じました。データをもとに問題を発見し、根拠ある解決策を考えるというプロセスに魅力を感じ、</a:t>
            </a:r>
            <a:r>
              <a:rPr lang="en-US" altLang="ja-JP"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IT</a:t>
            </a:r>
            <a:r>
              <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と論理的思考を活かせるコンサル業務に興味を持つようになりました。中でも貴社は、金融領域に特化した高い専門性と、コンサルから開発・運用までを自社で一貫して行う体制に強く魅力を感じています。</a:t>
            </a:r>
            <a:r>
              <a:rPr lang="en-US" altLang="ja-JP"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SBI</a:t>
            </a:r>
            <a:r>
              <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損保の「</a:t>
            </a:r>
            <a:r>
              <a:rPr lang="en-US" altLang="ja-JP"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Simplex </a:t>
            </a:r>
            <a:r>
              <a:rPr lang="en-US" altLang="ja-JP" sz="1400" kern="100" dirty="0" err="1">
                <a:effectLst/>
                <a:latin typeface="Microsoft YaHei" panose="020B0503020204020204" pitchFamily="34" charset="-122"/>
                <a:ea typeface="Microsoft YaHei" panose="020B0503020204020204" pitchFamily="34" charset="-122"/>
                <a:cs typeface="Times New Roman" panose="02020603050405020304" pitchFamily="18" charset="0"/>
              </a:rPr>
              <a:t>xInsurance</a:t>
            </a:r>
            <a:r>
              <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」をはじめとする実績に感銘を受け、私も</a:t>
            </a:r>
            <a:r>
              <a:rPr lang="en-US" altLang="ja-JP"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IT</a:t>
            </a:r>
            <a:r>
              <a:rPr lang="ja-JP" altLang="en-US" sz="1400" kern="100" dirty="0">
                <a:effectLst/>
                <a:latin typeface="Microsoft YaHei" panose="020B0503020204020204" pitchFamily="34" charset="-122"/>
                <a:ea typeface="Microsoft YaHei" panose="020B0503020204020204" pitchFamily="34" charset="-122"/>
                <a:cs typeface="Times New Roman" panose="02020603050405020304" pitchFamily="18" charset="0"/>
              </a:rPr>
              <a:t>と金融をつなぐ存在として、貴社の一員として社会に価値を届けたいと考えています。</a:t>
            </a:r>
          </a:p>
        </p:txBody>
      </p:sp>
      <p:sp>
        <p:nvSpPr>
          <p:cNvPr id="6" name="テキスト ボックス 5">
            <a:extLst>
              <a:ext uri="{FF2B5EF4-FFF2-40B4-BE49-F238E27FC236}">
                <a16:creationId xmlns:a16="http://schemas.microsoft.com/office/drawing/2014/main" id="{9FFF95EA-7107-2DBB-3F17-2BABA523C1B1}"/>
              </a:ext>
            </a:extLst>
          </p:cNvPr>
          <p:cNvSpPr txBox="1"/>
          <p:nvPr/>
        </p:nvSpPr>
        <p:spPr>
          <a:xfrm>
            <a:off x="453120" y="816594"/>
            <a:ext cx="10809425" cy="369332"/>
          </a:xfrm>
          <a:prstGeom prst="rect">
            <a:avLst/>
          </a:prstGeom>
          <a:noFill/>
        </p:spPr>
        <p:txBody>
          <a:bodyPr wrap="square">
            <a:spAutoFit/>
          </a:bodyPr>
          <a:lstStyle/>
          <a:p>
            <a:r>
              <a:rPr lang="en-US" altLang="ja-JP" b="1" u="sng" dirty="0">
                <a:latin typeface="Microsoft YaHei" panose="020B0503020204020204" pitchFamily="34" charset="-122"/>
                <a:ea typeface="Microsoft YaHei" panose="020B0503020204020204" pitchFamily="34" charset="-122"/>
              </a:rPr>
              <a:t>Simplex</a:t>
            </a:r>
            <a:r>
              <a:rPr lang="ja-JP" altLang="en-US" b="1" u="sng" dirty="0">
                <a:latin typeface="Microsoft YaHei" panose="020B0503020204020204" pitchFamily="34" charset="-122"/>
                <a:ea typeface="Microsoft YaHei" panose="020B0503020204020204" pitchFamily="34" charset="-122"/>
              </a:rPr>
              <a:t>　</a:t>
            </a:r>
            <a:r>
              <a:rPr lang="en-US" altLang="ja-JP" b="1" u="sng" dirty="0">
                <a:latin typeface="Microsoft YaHei" panose="020B0503020204020204" pitchFamily="34" charset="-122"/>
                <a:ea typeface="Microsoft YaHei" panose="020B0503020204020204" pitchFamily="34" charset="-122"/>
              </a:rPr>
              <a:t>IT</a:t>
            </a:r>
            <a:r>
              <a:rPr lang="ja-JP" altLang="en-US" b="1" u="sng" dirty="0">
                <a:latin typeface="Microsoft YaHei" panose="020B0503020204020204" pitchFamily="34" charset="-122"/>
                <a:ea typeface="Microsoft YaHei" panose="020B0503020204020204" pitchFamily="34" charset="-122"/>
              </a:rPr>
              <a:t> </a:t>
            </a:r>
            <a:r>
              <a:rPr lang="en-US" altLang="ja-JP" b="1" u="sng" dirty="0">
                <a:latin typeface="Microsoft YaHei" panose="020B0503020204020204" pitchFamily="34" charset="-122"/>
                <a:ea typeface="Microsoft YaHei" panose="020B0503020204020204" pitchFamily="34" charset="-122"/>
              </a:rPr>
              <a:t>Consultant</a:t>
            </a:r>
            <a:r>
              <a:rPr lang="ja-JP" altLang="en-US" b="1" u="sng" dirty="0">
                <a:latin typeface="Microsoft YaHei" panose="020B0503020204020204" pitchFamily="34" charset="-122"/>
                <a:ea typeface="Microsoft YaHei" panose="020B0503020204020204" pitchFamily="34" charset="-122"/>
              </a:rPr>
              <a:t>　インターンシップ</a:t>
            </a:r>
            <a:endParaRPr lang="zh-CN" altLang="en-US" b="1" u="sng"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88429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A9595-A769-025D-D3E0-FCB155B850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5DAA849-9BB5-A0EF-17C9-310948B87E98}"/>
              </a:ext>
            </a:extLst>
          </p:cNvPr>
          <p:cNvSpPr>
            <a:spLocks noGrp="1"/>
          </p:cNvSpPr>
          <p:nvPr>
            <p:ph type="title"/>
          </p:nvPr>
        </p:nvSpPr>
        <p:spPr>
          <a:xfrm>
            <a:off x="7082972" y="2862470"/>
            <a:ext cx="4877380" cy="935338"/>
          </a:xfrm>
        </p:spPr>
        <p:txBody>
          <a:bodyPr rtlCol="0">
            <a:normAutofit fontScale="90000"/>
          </a:bodyPr>
          <a:lstStyle>
            <a:defPPr>
              <a:defRPr lang="ja-JP"/>
            </a:defPPr>
          </a:lstStyle>
          <a:p>
            <a:r>
              <a:rPr lang="zh-CN" altLang="en-US" sz="2700" dirty="0">
                <a:solidFill>
                  <a:schemeClr val="accent1"/>
                </a:solidFill>
                <a:latin typeface="Microsoft YaHei" panose="020B0503020204020204" pitchFamily="34" charset="-122"/>
                <a:ea typeface="Microsoft YaHei" panose="020B0503020204020204" pitchFamily="34" charset="-122"/>
              </a:rPr>
              <a:t>（参考）</a:t>
            </a:r>
            <a:br>
              <a:rPr lang="en-US" altLang="zh-CN" dirty="0">
                <a:solidFill>
                  <a:schemeClr val="accent1"/>
                </a:solidFill>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文科生的</a:t>
            </a:r>
            <a:r>
              <a:rPr lang="en-US" altLang="zh-CN" dirty="0">
                <a:latin typeface="Microsoft YaHei" panose="020B0503020204020204" pitchFamily="34" charset="-122"/>
                <a:ea typeface="Microsoft YaHei" panose="020B0503020204020204" pitchFamily="34" charset="-122"/>
              </a:rPr>
              <a:t>IT</a:t>
            </a:r>
            <a:r>
              <a:rPr lang="ja-JP" altLang="en-US" dirty="0">
                <a:latin typeface="Microsoft YaHei" panose="020B0503020204020204" pitchFamily="34" charset="-122"/>
                <a:ea typeface="Microsoft YaHei" panose="020B0503020204020204" pitchFamily="34" charset="-122"/>
              </a:rPr>
              <a:t>志望理由</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96046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DB42-2F64-5DC5-AE20-F7231805FD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C0A0177-8BA9-AD84-B3F3-6B6D11ACEF3C}"/>
              </a:ext>
            </a:extLst>
          </p:cNvPr>
          <p:cNvSpPr>
            <a:spLocks noGrp="1"/>
          </p:cNvSpPr>
          <p:nvPr>
            <p:ph type="title"/>
          </p:nvPr>
        </p:nvSpPr>
        <p:spPr>
          <a:xfrm>
            <a:off x="319434" y="124612"/>
            <a:ext cx="10405174" cy="626061"/>
          </a:xfrm>
        </p:spPr>
        <p:txBody>
          <a:bodyPr rtlCol="0"/>
          <a:lstStyle>
            <a:defPPr>
              <a:defRPr lang="ja-JP"/>
            </a:defPPr>
          </a:lstStyle>
          <a:p>
            <a:pPr rtl="0"/>
            <a:r>
              <a:rPr lang="zh-CN" altLang="en-US" dirty="0">
                <a:latin typeface="Microsoft YaHei" panose="020B0503020204020204" pitchFamily="34" charset="-122"/>
                <a:ea typeface="Microsoft YaHei" panose="020B0503020204020204" pitchFamily="34" charset="-122"/>
              </a:rPr>
              <a:t>（参考）文科生的</a:t>
            </a:r>
            <a:r>
              <a:rPr lang="en-US" altLang="zh-CN" dirty="0">
                <a:latin typeface="Microsoft YaHei" panose="020B0503020204020204" pitchFamily="34" charset="-122"/>
                <a:ea typeface="Microsoft YaHei" panose="020B0503020204020204" pitchFamily="34" charset="-122"/>
              </a:rPr>
              <a:t>IT</a:t>
            </a:r>
            <a:r>
              <a:rPr lang="ja-JP" altLang="en-US" dirty="0">
                <a:latin typeface="Microsoft YaHei" panose="020B0503020204020204" pitchFamily="34" charset="-122"/>
                <a:ea typeface="Microsoft YaHei" panose="020B0503020204020204" pitchFamily="34" charset="-122"/>
              </a:rPr>
              <a:t>志望理由</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1C626E9C-3EE4-982B-F453-0B701605363A}"/>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14</a:t>
            </a:fld>
            <a:endParaRPr lang="ja-JP" dirty="0">
              <a:latin typeface="Microsoft YaHei" panose="020B0503020204020204" pitchFamily="34" charset="-122"/>
              <a:ea typeface="Microsoft YaHei" panose="020B0503020204020204" pitchFamily="34" charset="-122"/>
            </a:endParaRPr>
          </a:p>
        </p:txBody>
      </p:sp>
      <p:pic>
        <p:nvPicPr>
          <p:cNvPr id="4" name="図 3">
            <a:extLst>
              <a:ext uri="{FF2B5EF4-FFF2-40B4-BE49-F238E27FC236}">
                <a16:creationId xmlns:a16="http://schemas.microsoft.com/office/drawing/2014/main" id="{19C6DF9F-F6D3-CBDC-92F5-AD69EB817DAB}"/>
              </a:ext>
            </a:extLst>
          </p:cNvPr>
          <p:cNvPicPr>
            <a:picLocks noChangeAspect="1"/>
          </p:cNvPicPr>
          <p:nvPr/>
        </p:nvPicPr>
        <p:blipFill>
          <a:blip r:embed="rId3"/>
          <a:stretch>
            <a:fillRect/>
          </a:stretch>
        </p:blipFill>
        <p:spPr>
          <a:xfrm>
            <a:off x="518405" y="806160"/>
            <a:ext cx="562053" cy="543001"/>
          </a:xfrm>
          <a:prstGeom prst="rect">
            <a:avLst/>
          </a:prstGeom>
        </p:spPr>
      </p:pic>
      <p:sp>
        <p:nvSpPr>
          <p:cNvPr id="5" name="テキスト ボックス 4">
            <a:extLst>
              <a:ext uri="{FF2B5EF4-FFF2-40B4-BE49-F238E27FC236}">
                <a16:creationId xmlns:a16="http://schemas.microsoft.com/office/drawing/2014/main" id="{684904C7-CE7A-84C9-5F7C-4DFFFB5ACBAF}"/>
              </a:ext>
            </a:extLst>
          </p:cNvPr>
          <p:cNvSpPr txBox="1"/>
          <p:nvPr/>
        </p:nvSpPr>
        <p:spPr>
          <a:xfrm>
            <a:off x="1065750" y="933318"/>
            <a:ext cx="272382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和</a:t>
            </a:r>
            <a:r>
              <a:rPr kumimoji="1" lang="ja-JP" altLang="en-US" dirty="0">
                <a:latin typeface="Microsoft YaHei" panose="020B0503020204020204" pitchFamily="34" charset="-122"/>
                <a:ea typeface="Microsoft YaHei" panose="020B0503020204020204" pitchFamily="34" charset="-122"/>
              </a:rPr>
              <a:t>ボランティア</a:t>
            </a:r>
            <a:r>
              <a:rPr kumimoji="1" lang="zh-CN" altLang="en-US" dirty="0">
                <a:latin typeface="Microsoft YaHei" panose="020B0503020204020204" pitchFamily="34" charset="-122"/>
                <a:ea typeface="Microsoft YaHei" panose="020B0503020204020204" pitchFamily="34" charset="-122"/>
              </a:rPr>
              <a:t>经历有关</a:t>
            </a:r>
            <a:endParaRPr kumimoji="1" lang="ja-JP" altLang="en-US" dirty="0">
              <a:latin typeface="Microsoft YaHei" panose="020B0503020204020204" pitchFamily="34" charset="-122"/>
              <a:ea typeface="Microsoft YaHei" panose="020B0503020204020204" pitchFamily="34" charset="-122"/>
            </a:endParaRPr>
          </a:p>
        </p:txBody>
      </p:sp>
      <p:sp>
        <p:nvSpPr>
          <p:cNvPr id="7" name="テキスト ボックス 6">
            <a:extLst>
              <a:ext uri="{FF2B5EF4-FFF2-40B4-BE49-F238E27FC236}">
                <a16:creationId xmlns:a16="http://schemas.microsoft.com/office/drawing/2014/main" id="{5FDB839A-14F7-8E90-93D6-E3D954B51D2E}"/>
              </a:ext>
            </a:extLst>
          </p:cNvPr>
          <p:cNvSpPr txBox="1"/>
          <p:nvPr/>
        </p:nvSpPr>
        <p:spPr>
          <a:xfrm>
            <a:off x="800889" y="1830807"/>
            <a:ext cx="10203443" cy="2862322"/>
          </a:xfrm>
          <a:prstGeom prst="rect">
            <a:avLst/>
          </a:prstGeom>
          <a:noFill/>
        </p:spPr>
        <p:txBody>
          <a:bodyPr wrap="square">
            <a:spAutoFit/>
          </a:bodyPr>
          <a:lstStyle/>
          <a:p>
            <a:r>
              <a:rPr lang="ja-JP" altLang="en-US" dirty="0"/>
              <a:t>私は</a:t>
            </a:r>
            <a:r>
              <a:rPr lang="en-US" altLang="ja-JP" dirty="0"/>
              <a:t>ICT</a:t>
            </a:r>
            <a:r>
              <a:rPr lang="ja-JP" altLang="en-US" dirty="0"/>
              <a:t>技術を駆使し、情報弱者を無くし、誰もが暮らしやすい社会へと変えたいです。</a:t>
            </a:r>
            <a:r>
              <a:rPr lang="ja-JP" altLang="en-US" b="1" dirty="0"/>
              <a:t>このように考えたきっかけは、学生時代の外国にルーツを持つ子供を対象とした日本語教育実践の経験にあります。区役所主催の日本語教室でボランティアとして外国にルーツを持つ子供に日本語を教えていた際に、日本語教室の場所や開催情報などがまったく</a:t>
            </a:r>
            <a:r>
              <a:rPr lang="en-US" altLang="ja-JP" b="1" dirty="0"/>
              <a:t>IT</a:t>
            </a:r>
            <a:r>
              <a:rPr lang="ja-JP" altLang="en-US" b="1" dirty="0"/>
              <a:t>化されておらず、外国人のコミュニティの中において口コミという形で情報が共有されていました。また、子供向けの日本語教育が個別支援できておらず、本人のレベルに合った教育ができていないという</a:t>
            </a:r>
            <a:r>
              <a:rPr lang="en-US" altLang="ja-JP" b="1" dirty="0"/>
              <a:t>2</a:t>
            </a:r>
            <a:r>
              <a:rPr lang="ja-JP" altLang="en-US" b="1" dirty="0"/>
              <a:t>つの課題に気づきました。</a:t>
            </a:r>
            <a:r>
              <a:rPr lang="ja-JP" altLang="en-US" dirty="0"/>
              <a:t>以上の背景から、①各地域を跨いだ子供向け日本語教室の情報を発信するシステムを創る、②</a:t>
            </a:r>
            <a:r>
              <a:rPr lang="en-US" altLang="ja-JP" dirty="0"/>
              <a:t>ICT</a:t>
            </a:r>
            <a:r>
              <a:rPr lang="ja-JP" altLang="en-US" dirty="0"/>
              <a:t>を使ってクラウドなどを活用し、様々なレベルに対応したオンデマンド授業を事前にクラウドに入れることによって、子供がいつでもどこでも個々の学力に合った学習コンテンツを見つけることができる、という</a:t>
            </a:r>
            <a:r>
              <a:rPr lang="en-US" altLang="ja-JP" dirty="0"/>
              <a:t>2</a:t>
            </a:r>
            <a:r>
              <a:rPr lang="ja-JP" altLang="en-US" dirty="0"/>
              <a:t>つの</a:t>
            </a:r>
            <a:r>
              <a:rPr lang="en-US" altLang="ja-JP" dirty="0"/>
              <a:t>ICT</a:t>
            </a:r>
            <a:r>
              <a:rPr lang="ja-JP" altLang="en-US" dirty="0"/>
              <a:t>を活用した解決策を考えました。貴社の高い技術力と官公庁との強固なネットワークを持つことから、地域社会における情報弱者を無くし誰もが生き生きとした世界を創ることができると考えます。</a:t>
            </a:r>
          </a:p>
        </p:txBody>
      </p:sp>
    </p:spTree>
    <p:extLst>
      <p:ext uri="{BB962C8B-B14F-4D97-AF65-F5344CB8AC3E}">
        <p14:creationId xmlns:p14="http://schemas.microsoft.com/office/powerpoint/2010/main" val="379318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0EE73-9FB9-C4BD-AAD5-B4614E033F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52B3CB-18B8-3358-EAFC-3C2B333A5659}"/>
              </a:ext>
            </a:extLst>
          </p:cNvPr>
          <p:cNvSpPr>
            <a:spLocks noGrp="1"/>
          </p:cNvSpPr>
          <p:nvPr>
            <p:ph type="title"/>
          </p:nvPr>
        </p:nvSpPr>
        <p:spPr>
          <a:xfrm>
            <a:off x="319434" y="124612"/>
            <a:ext cx="10405174" cy="626061"/>
          </a:xfrm>
        </p:spPr>
        <p:txBody>
          <a:bodyPr rtlCol="0"/>
          <a:lstStyle>
            <a:defPPr>
              <a:defRPr lang="ja-JP"/>
            </a:defPPr>
          </a:lstStyle>
          <a:p>
            <a:pPr rtl="0"/>
            <a:r>
              <a:rPr lang="zh-CN" altLang="en-US" dirty="0">
                <a:latin typeface="Microsoft YaHei" panose="020B0503020204020204" pitchFamily="34" charset="-122"/>
                <a:ea typeface="Microsoft YaHei" panose="020B0503020204020204" pitchFamily="34" charset="-122"/>
              </a:rPr>
              <a:t>（参考）文科生的</a:t>
            </a:r>
            <a:r>
              <a:rPr lang="en-US" altLang="zh-CN" dirty="0">
                <a:latin typeface="Microsoft YaHei" panose="020B0503020204020204" pitchFamily="34" charset="-122"/>
                <a:ea typeface="Microsoft YaHei" panose="020B0503020204020204" pitchFamily="34" charset="-122"/>
              </a:rPr>
              <a:t>IT</a:t>
            </a:r>
            <a:r>
              <a:rPr lang="ja-JP" altLang="en-US" dirty="0">
                <a:latin typeface="Microsoft YaHei" panose="020B0503020204020204" pitchFamily="34" charset="-122"/>
                <a:ea typeface="Microsoft YaHei" panose="020B0503020204020204" pitchFamily="34" charset="-122"/>
              </a:rPr>
              <a:t>志望理由</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438BC3C1-38DB-BE0C-6306-81EC1DD128A4}"/>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15</a:t>
            </a:fld>
            <a:endParaRPr lang="ja-JP" dirty="0">
              <a:latin typeface="Microsoft YaHei" panose="020B0503020204020204" pitchFamily="34" charset="-122"/>
              <a:ea typeface="Microsoft YaHei" panose="020B0503020204020204" pitchFamily="34" charset="-122"/>
            </a:endParaRPr>
          </a:p>
        </p:txBody>
      </p:sp>
      <p:pic>
        <p:nvPicPr>
          <p:cNvPr id="4" name="図 3">
            <a:extLst>
              <a:ext uri="{FF2B5EF4-FFF2-40B4-BE49-F238E27FC236}">
                <a16:creationId xmlns:a16="http://schemas.microsoft.com/office/drawing/2014/main" id="{8DF1D3E3-EFAD-1B77-793B-3709E698C5EC}"/>
              </a:ext>
            </a:extLst>
          </p:cNvPr>
          <p:cNvPicPr>
            <a:picLocks noChangeAspect="1"/>
          </p:cNvPicPr>
          <p:nvPr/>
        </p:nvPicPr>
        <p:blipFill>
          <a:blip r:embed="rId3"/>
          <a:stretch>
            <a:fillRect/>
          </a:stretch>
        </p:blipFill>
        <p:spPr>
          <a:xfrm>
            <a:off x="518405" y="780936"/>
            <a:ext cx="562053" cy="543001"/>
          </a:xfrm>
          <a:prstGeom prst="rect">
            <a:avLst/>
          </a:prstGeom>
        </p:spPr>
      </p:pic>
      <p:sp>
        <p:nvSpPr>
          <p:cNvPr id="5" name="テキスト ボックス 4">
            <a:extLst>
              <a:ext uri="{FF2B5EF4-FFF2-40B4-BE49-F238E27FC236}">
                <a16:creationId xmlns:a16="http://schemas.microsoft.com/office/drawing/2014/main" id="{C72C339A-D802-3779-FEE2-C327415E0008}"/>
              </a:ext>
            </a:extLst>
          </p:cNvPr>
          <p:cNvSpPr txBox="1"/>
          <p:nvPr/>
        </p:nvSpPr>
        <p:spPr>
          <a:xfrm>
            <a:off x="1065750" y="908094"/>
            <a:ext cx="3185487"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和研究活动（学校课程）有关</a:t>
            </a:r>
            <a:endParaRPr kumimoji="1" lang="ja-JP" altLang="en-US" dirty="0">
              <a:latin typeface="Microsoft YaHei" panose="020B0503020204020204" pitchFamily="34" charset="-122"/>
              <a:ea typeface="Microsoft YaHei" panose="020B0503020204020204" pitchFamily="34" charset="-122"/>
            </a:endParaRPr>
          </a:p>
        </p:txBody>
      </p:sp>
      <p:sp>
        <p:nvSpPr>
          <p:cNvPr id="7" name="テキスト ボックス 6">
            <a:extLst>
              <a:ext uri="{FF2B5EF4-FFF2-40B4-BE49-F238E27FC236}">
                <a16:creationId xmlns:a16="http://schemas.microsoft.com/office/drawing/2014/main" id="{7E9A67EE-D87D-39FA-2685-2A16B96D6301}"/>
              </a:ext>
            </a:extLst>
          </p:cNvPr>
          <p:cNvSpPr txBox="1"/>
          <p:nvPr/>
        </p:nvSpPr>
        <p:spPr>
          <a:xfrm>
            <a:off x="1097279" y="1830570"/>
            <a:ext cx="10096238" cy="2585323"/>
          </a:xfrm>
          <a:prstGeom prst="rect">
            <a:avLst/>
          </a:prstGeom>
          <a:noFill/>
        </p:spPr>
        <p:txBody>
          <a:bodyPr wrap="square">
            <a:spAutoFit/>
          </a:bodyPr>
          <a:lstStyle/>
          <a:p>
            <a:r>
              <a:rPr lang="ja-JP" altLang="en-US" b="1" dirty="0"/>
              <a:t>大学院では、</a:t>
            </a:r>
            <a:r>
              <a:rPr lang="en-US" altLang="ja-JP" b="1" dirty="0"/>
              <a:t>MAXQDA</a:t>
            </a:r>
            <a:r>
              <a:rPr lang="ja-JP" altLang="en-US" b="1" dirty="0"/>
              <a:t>と</a:t>
            </a:r>
            <a:r>
              <a:rPr lang="en-US" altLang="ja-JP" b="1" dirty="0"/>
              <a:t>KHCODER</a:t>
            </a:r>
            <a:r>
              <a:rPr lang="ja-JP" altLang="en-US" b="1" dirty="0"/>
              <a:t>というテキスト分析用ソフトウェアを使ったことにより、調査でのインタビューデータを効率的分析でき、</a:t>
            </a:r>
            <a:r>
              <a:rPr lang="en-US" altLang="ja-JP" b="1" dirty="0"/>
              <a:t>R</a:t>
            </a:r>
            <a:r>
              <a:rPr lang="ja-JP" altLang="en-US" b="1" dirty="0"/>
              <a:t>言語を使い、効率的に量的データの二次分析をした経験があった。また、アパレル会社でアルバイトした際に、その会社は</a:t>
            </a:r>
            <a:r>
              <a:rPr lang="en-US" altLang="ja-JP" b="1" dirty="0"/>
              <a:t>IT</a:t>
            </a:r>
            <a:r>
              <a:rPr lang="ja-JP" altLang="en-US" b="1" dirty="0"/>
              <a:t>技術を活用し、顧客購買率の高めと衣服ロスの削減も実感できた。そのため、今後も</a:t>
            </a:r>
            <a:r>
              <a:rPr lang="en-US" altLang="ja-JP" b="1" dirty="0"/>
              <a:t>IT</a:t>
            </a:r>
            <a:r>
              <a:rPr lang="ja-JP" altLang="en-US" b="1" dirty="0"/>
              <a:t>技術を使い、業務の効率化を推進するにより、ビジネス変革を促し、さらに、社会課題の解決にも導きたいと考える。とりわけ、導入が迅速でリモートワーク対応もしているクラウドサービスに携わる</a:t>
            </a:r>
            <a:r>
              <a:rPr lang="en-US" altLang="ja-JP" b="1" dirty="0"/>
              <a:t>IT</a:t>
            </a:r>
            <a:r>
              <a:rPr lang="ja-JP" altLang="en-US" b="1" dirty="0"/>
              <a:t>スペシャリストになりたいと考える。</a:t>
            </a:r>
            <a:r>
              <a:rPr lang="ja-JP" altLang="en-US" dirty="0"/>
              <a:t>その中でも、貴社独自の製品</a:t>
            </a:r>
            <a:r>
              <a:rPr lang="en-US" altLang="ja-JP" dirty="0"/>
              <a:t>IBM</a:t>
            </a:r>
            <a:r>
              <a:rPr lang="ja-JP" altLang="en-US" dirty="0"/>
              <a:t>クラウドに携わりたいと考える。なぜなら、貴社は長年積んできた</a:t>
            </a:r>
            <a:r>
              <a:rPr lang="en-US" altLang="ja-JP" dirty="0"/>
              <a:t>IT</a:t>
            </a:r>
            <a:r>
              <a:rPr lang="ja-JP" altLang="en-US" dirty="0"/>
              <a:t>技術力が高く、独自の技術も沢山有し、また、</a:t>
            </a:r>
            <a:r>
              <a:rPr lang="en-US" altLang="ja-JP" dirty="0"/>
              <a:t>IBM</a:t>
            </a:r>
            <a:r>
              <a:rPr lang="ja-JP" altLang="en-US" dirty="0"/>
              <a:t>クラウドを利用する数多くの大手会社は業務改善ができた事例もあるため、それを携わることにより、より多くのクライアント企業に最善のソリューションを提供したいと考える。</a:t>
            </a:r>
          </a:p>
        </p:txBody>
      </p:sp>
    </p:spTree>
    <p:extLst>
      <p:ext uri="{BB962C8B-B14F-4D97-AF65-F5344CB8AC3E}">
        <p14:creationId xmlns:p14="http://schemas.microsoft.com/office/powerpoint/2010/main" val="3882833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B0BC5-5CB9-8DF3-A63C-EC089D379FA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64CB431-BE45-2E07-EC42-F9D22B026B5E}"/>
              </a:ext>
            </a:extLst>
          </p:cNvPr>
          <p:cNvSpPr>
            <a:spLocks noGrp="1"/>
          </p:cNvSpPr>
          <p:nvPr>
            <p:ph type="title"/>
          </p:nvPr>
        </p:nvSpPr>
        <p:spPr>
          <a:xfrm>
            <a:off x="319434" y="124612"/>
            <a:ext cx="10405174" cy="626061"/>
          </a:xfrm>
        </p:spPr>
        <p:txBody>
          <a:bodyPr rtlCol="0"/>
          <a:lstStyle>
            <a:defPPr>
              <a:defRPr lang="ja-JP"/>
            </a:defPPr>
          </a:lstStyle>
          <a:p>
            <a:pPr rtl="0"/>
            <a:r>
              <a:rPr lang="zh-CN" altLang="en-US" dirty="0">
                <a:latin typeface="Microsoft YaHei" panose="020B0503020204020204" pitchFamily="34" charset="-122"/>
                <a:ea typeface="Microsoft YaHei" panose="020B0503020204020204" pitchFamily="34" charset="-122"/>
              </a:rPr>
              <a:t>（参考）文科生的</a:t>
            </a:r>
            <a:r>
              <a:rPr lang="en-US" altLang="zh-CN" dirty="0">
                <a:latin typeface="Microsoft YaHei" panose="020B0503020204020204" pitchFamily="34" charset="-122"/>
                <a:ea typeface="Microsoft YaHei" panose="020B0503020204020204" pitchFamily="34" charset="-122"/>
              </a:rPr>
              <a:t>IT</a:t>
            </a:r>
            <a:r>
              <a:rPr lang="ja-JP" altLang="en-US" dirty="0">
                <a:latin typeface="Microsoft YaHei" panose="020B0503020204020204" pitchFamily="34" charset="-122"/>
                <a:ea typeface="Microsoft YaHei" panose="020B0503020204020204" pitchFamily="34" charset="-122"/>
              </a:rPr>
              <a:t>志望理由</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7D197D89-B733-2F72-9173-0F4190EEF90B}"/>
              </a:ext>
            </a:extLst>
          </p:cNvPr>
          <p:cNvSpPr>
            <a:spLocks noGrp="1"/>
          </p:cNvSpPr>
          <p:nvPr>
            <p:ph type="sldNum" sz="quarter" idx="12"/>
          </p:nvPr>
        </p:nvSpPr>
        <p:spPr>
          <a:xfrm>
            <a:off x="930271" y="6259235"/>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16</a:t>
            </a:fld>
            <a:endParaRPr lang="ja-JP" dirty="0">
              <a:latin typeface="Microsoft YaHei" panose="020B0503020204020204" pitchFamily="34" charset="-122"/>
              <a:ea typeface="Microsoft YaHei" panose="020B0503020204020204" pitchFamily="34" charset="-122"/>
            </a:endParaRPr>
          </a:p>
        </p:txBody>
      </p:sp>
      <p:pic>
        <p:nvPicPr>
          <p:cNvPr id="4" name="図 3">
            <a:extLst>
              <a:ext uri="{FF2B5EF4-FFF2-40B4-BE49-F238E27FC236}">
                <a16:creationId xmlns:a16="http://schemas.microsoft.com/office/drawing/2014/main" id="{67684011-0DA9-CCCF-772F-15DE6F231837}"/>
              </a:ext>
            </a:extLst>
          </p:cNvPr>
          <p:cNvPicPr>
            <a:picLocks noChangeAspect="1"/>
          </p:cNvPicPr>
          <p:nvPr/>
        </p:nvPicPr>
        <p:blipFill>
          <a:blip r:embed="rId3"/>
          <a:stretch>
            <a:fillRect/>
          </a:stretch>
        </p:blipFill>
        <p:spPr>
          <a:xfrm>
            <a:off x="518405" y="780936"/>
            <a:ext cx="562053" cy="543001"/>
          </a:xfrm>
          <a:prstGeom prst="rect">
            <a:avLst/>
          </a:prstGeom>
        </p:spPr>
      </p:pic>
      <p:sp>
        <p:nvSpPr>
          <p:cNvPr id="5" name="テキスト ボックス 4">
            <a:extLst>
              <a:ext uri="{FF2B5EF4-FFF2-40B4-BE49-F238E27FC236}">
                <a16:creationId xmlns:a16="http://schemas.microsoft.com/office/drawing/2014/main" id="{C50467C9-1FA6-6295-013C-619B71768357}"/>
              </a:ext>
            </a:extLst>
          </p:cNvPr>
          <p:cNvSpPr txBox="1"/>
          <p:nvPr/>
        </p:nvSpPr>
        <p:spPr>
          <a:xfrm>
            <a:off x="1065750" y="908094"/>
            <a:ext cx="2462534"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其他的和</a:t>
            </a:r>
            <a:r>
              <a:rPr kumimoji="1" lang="en-US" altLang="zh-CN" dirty="0">
                <a:latin typeface="Microsoft YaHei" panose="020B0503020204020204" pitchFamily="34" charset="-122"/>
                <a:ea typeface="Microsoft YaHei" panose="020B0503020204020204" pitchFamily="34" charset="-122"/>
              </a:rPr>
              <a:t>IT</a:t>
            </a:r>
            <a:r>
              <a:rPr kumimoji="1" lang="zh-CN" altLang="en-US" dirty="0">
                <a:latin typeface="Microsoft YaHei" panose="020B0503020204020204" pitchFamily="34" charset="-122"/>
                <a:ea typeface="Microsoft YaHei" panose="020B0503020204020204" pitchFamily="34" charset="-122"/>
              </a:rPr>
              <a:t>相关的经历</a:t>
            </a:r>
            <a:endParaRPr kumimoji="1" lang="ja-JP" altLang="en-US" dirty="0">
              <a:latin typeface="Microsoft YaHei" panose="020B0503020204020204" pitchFamily="34" charset="-122"/>
              <a:ea typeface="Microsoft YaHei" panose="020B0503020204020204" pitchFamily="34" charset="-122"/>
            </a:endParaRPr>
          </a:p>
        </p:txBody>
      </p:sp>
      <p:sp>
        <p:nvSpPr>
          <p:cNvPr id="8" name="テキスト ボックス 7">
            <a:extLst>
              <a:ext uri="{FF2B5EF4-FFF2-40B4-BE49-F238E27FC236}">
                <a16:creationId xmlns:a16="http://schemas.microsoft.com/office/drawing/2014/main" id="{A1AFB161-2E7C-F48D-A6F6-B83C8570DCA2}"/>
              </a:ext>
            </a:extLst>
          </p:cNvPr>
          <p:cNvSpPr txBox="1"/>
          <p:nvPr/>
        </p:nvSpPr>
        <p:spPr>
          <a:xfrm>
            <a:off x="1034218" y="1630904"/>
            <a:ext cx="9963806" cy="3416320"/>
          </a:xfrm>
          <a:prstGeom prst="rect">
            <a:avLst/>
          </a:prstGeom>
          <a:noFill/>
        </p:spPr>
        <p:txBody>
          <a:bodyPr wrap="square">
            <a:spAutoFit/>
          </a:bodyPr>
          <a:lstStyle/>
          <a:p>
            <a:pPr indent="127000" algn="just" rtl="0">
              <a:buNone/>
            </a:pPr>
            <a:r>
              <a:rPr lang="ja-JP" altLang="en-US" sz="1800" b="0" i="0" u="none" strike="noStrike" dirty="0">
                <a:solidFill>
                  <a:srgbClr val="333333"/>
                </a:solidFill>
                <a:effectLst/>
                <a:latin typeface="+mn-ea"/>
              </a:rPr>
              <a:t>私が貴社で成し遂げたいことは、「</a:t>
            </a:r>
            <a:r>
              <a:rPr lang="en-US" altLang="ja-JP" sz="1800" b="0" i="0" u="none" strike="noStrike" dirty="0">
                <a:solidFill>
                  <a:srgbClr val="333333"/>
                </a:solidFill>
                <a:effectLst/>
                <a:latin typeface="+mn-ea"/>
              </a:rPr>
              <a:t>IT</a:t>
            </a:r>
            <a:r>
              <a:rPr lang="ja-JP" altLang="en-US" sz="1800" b="0" i="0" u="none" strike="noStrike" dirty="0">
                <a:solidFill>
                  <a:srgbClr val="333333"/>
                </a:solidFill>
                <a:effectLst/>
                <a:latin typeface="+mn-ea"/>
              </a:rPr>
              <a:t>技術を駆使し、社会的弱者を支援し、より暮らしやすい社会に寄与すること」である。</a:t>
            </a:r>
            <a:r>
              <a:rPr lang="ja-JP" altLang="en-US" sz="1800" b="1" i="0" u="none" strike="noStrike" dirty="0">
                <a:solidFill>
                  <a:srgbClr val="333333"/>
                </a:solidFill>
                <a:effectLst/>
                <a:latin typeface="+mn-ea"/>
              </a:rPr>
              <a:t>このように考えたきっかけは、新型コロナウィルスの流行により、なかなか来日できず、母国に取り残された私は、オンラインツールを通じて授業に参加し、研究を進めることができたことだ。この経験から、</a:t>
            </a:r>
            <a:r>
              <a:rPr lang="en-US" altLang="ja-JP" sz="1800" b="1" i="0" u="none" strike="noStrike" dirty="0">
                <a:solidFill>
                  <a:srgbClr val="333333"/>
                </a:solidFill>
                <a:effectLst/>
                <a:latin typeface="+mn-ea"/>
              </a:rPr>
              <a:t>IT</a:t>
            </a:r>
            <a:r>
              <a:rPr lang="ja-JP" altLang="en-US" sz="1800" b="1" i="0" u="none" strike="noStrike" dirty="0">
                <a:solidFill>
                  <a:srgbClr val="333333"/>
                </a:solidFill>
                <a:effectLst/>
                <a:latin typeface="+mn-ea"/>
              </a:rPr>
              <a:t>技術が確実に人々の暮らしを良くしていることを実感し、</a:t>
            </a:r>
            <a:r>
              <a:rPr lang="en-US" altLang="ja-JP" sz="1800" b="1" i="0" u="none" strike="noStrike" dirty="0">
                <a:solidFill>
                  <a:srgbClr val="333333"/>
                </a:solidFill>
                <a:effectLst/>
                <a:latin typeface="+mn-ea"/>
              </a:rPr>
              <a:t>IT</a:t>
            </a:r>
            <a:r>
              <a:rPr lang="ja-JP" altLang="en-US" sz="1800" b="1" i="0" u="none" strike="noStrike" dirty="0">
                <a:solidFill>
                  <a:srgbClr val="333333"/>
                </a:solidFill>
                <a:effectLst/>
                <a:latin typeface="+mn-ea"/>
              </a:rPr>
              <a:t>技術なら社会的に弱い立場にある者を含め、誰もが生き生きとした世界を創ることができると考えたため、</a:t>
            </a:r>
            <a:r>
              <a:rPr lang="en-US" altLang="ja-JP" sz="1800" b="1" i="0" u="none" strike="noStrike" dirty="0">
                <a:solidFill>
                  <a:srgbClr val="333333"/>
                </a:solidFill>
                <a:effectLst/>
                <a:latin typeface="+mn-ea"/>
              </a:rPr>
              <a:t>IT</a:t>
            </a:r>
            <a:r>
              <a:rPr lang="ja-JP" altLang="en-US" sz="1800" b="1" i="0" u="none" strike="noStrike" dirty="0">
                <a:solidFill>
                  <a:srgbClr val="333333"/>
                </a:solidFill>
                <a:effectLst/>
                <a:latin typeface="+mn-ea"/>
              </a:rPr>
              <a:t>スペシャリストを強く志望した。</a:t>
            </a:r>
            <a:r>
              <a:rPr lang="ja-JP" altLang="en-US" sz="1800" b="0" i="0" u="none" strike="noStrike" dirty="0">
                <a:solidFill>
                  <a:srgbClr val="333333"/>
                </a:solidFill>
                <a:effectLst/>
                <a:latin typeface="+mn-ea"/>
              </a:rPr>
              <a:t>その中でも、グローバルなネットワークを持ち、最先端の技術を用いて全領域において卓越した専門性で世界をリードしている貴社に強く惹かれた。幅広い業界・分野において顧客の課題に対応し、開発・実行まで一気通貫でソリューションを提供していることから、全フェーズでの経験を積むことができると考えた。また、地域社会及び世界にポジティブな影響を及ぼすことを目指し、グッドテックカンパニーとしての誇り・使命感を持っている</a:t>
            </a:r>
            <a:r>
              <a:rPr lang="en-US" altLang="ja-JP" sz="1800" b="0" i="0" u="none" strike="noStrike" dirty="0">
                <a:solidFill>
                  <a:srgbClr val="333333"/>
                </a:solidFill>
                <a:effectLst/>
                <a:latin typeface="+mn-ea"/>
              </a:rPr>
              <a:t>IBM</a:t>
            </a:r>
            <a:r>
              <a:rPr lang="ja-JP" altLang="en-US" sz="1800" b="0" i="0" u="none" strike="noStrike" dirty="0">
                <a:solidFill>
                  <a:srgbClr val="333333"/>
                </a:solidFill>
                <a:effectLst/>
                <a:latin typeface="+mn-ea"/>
              </a:rPr>
              <a:t>でなら、前述の私の「社会的弱者を支援し人々の暮らしを良くする」という夢を実現できる最適な環境であると考えた。</a:t>
            </a:r>
            <a:endParaRPr lang="ja-JP" altLang="en-US" b="0" dirty="0">
              <a:effectLst/>
              <a:latin typeface="+mn-ea"/>
            </a:endParaRPr>
          </a:p>
          <a:p>
            <a:pPr>
              <a:buNone/>
            </a:pPr>
            <a:br>
              <a:rPr lang="ja-JP" altLang="en-US" dirty="0">
                <a:latin typeface="Microsoft YaHei" panose="020B0503020204020204" pitchFamily="34" charset="-122"/>
                <a:ea typeface="Microsoft YaHei" panose="020B0503020204020204" pitchFamily="34" charset="-122"/>
              </a:rPr>
            </a:br>
            <a:endParaRPr lang="ja-JP"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0535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17EEF-6180-3319-9644-738CD103F0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334ACEB-C328-B674-19FE-2ACFB8A3A39E}"/>
              </a:ext>
            </a:extLst>
          </p:cNvPr>
          <p:cNvSpPr>
            <a:spLocks noGrp="1"/>
          </p:cNvSpPr>
          <p:nvPr>
            <p:ph type="title"/>
          </p:nvPr>
        </p:nvSpPr>
        <p:spPr>
          <a:xfrm>
            <a:off x="7082972" y="2862470"/>
            <a:ext cx="4877380" cy="935338"/>
          </a:xfrm>
        </p:spPr>
        <p:txBody>
          <a:bodyPr rtlCol="0">
            <a:normAutofit fontScale="90000"/>
          </a:bodyPr>
          <a:lstStyle>
            <a:defPPr>
              <a:defRPr lang="ja-JP"/>
            </a:defPPr>
          </a:lstStyle>
          <a:p>
            <a:r>
              <a:rPr lang="zh-CN" altLang="en-US" dirty="0">
                <a:latin typeface="Microsoft YaHei" panose="020B0503020204020204" pitchFamily="34" charset="-122"/>
                <a:ea typeface="Microsoft YaHei" panose="020B0503020204020204" pitchFamily="34" charset="-122"/>
              </a:rPr>
              <a:t>我们的团队和服务介绍</a:t>
            </a:r>
          </a:p>
        </p:txBody>
      </p:sp>
    </p:spTree>
    <p:extLst>
      <p:ext uri="{BB962C8B-B14F-4D97-AF65-F5344CB8AC3E}">
        <p14:creationId xmlns:p14="http://schemas.microsoft.com/office/powerpoint/2010/main" val="44239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F6516-433F-828F-F37A-1ABE491ED0F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E6AC20-78C1-F0B3-999F-22A60240E9BA}"/>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zh-CN" altLang="en-US" dirty="0">
                <a:latin typeface="Microsoft YaHei" panose="020B0503020204020204" pitchFamily="34" charset="-122"/>
                <a:ea typeface="Microsoft YaHei" panose="020B0503020204020204" pitchFamily="34" charset="-122"/>
              </a:rPr>
              <a:t>团队成员</a:t>
            </a:r>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4E0FB052-4E0F-2CC6-423C-A71EFC49CF36}"/>
              </a:ext>
            </a:extLst>
          </p:cNvPr>
          <p:cNvSpPr txBox="1"/>
          <p:nvPr/>
        </p:nvSpPr>
        <p:spPr>
          <a:xfrm>
            <a:off x="377445" y="715694"/>
            <a:ext cx="10809425"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我们是来自各行各业公司的在职社会人团队，希望能够以最贴近留学生的视角给大家的就职活动提供帮助</a:t>
            </a:r>
            <a:endParaRPr lang="zh-CN" altLang="en-US" sz="1800" dirty="0">
              <a:latin typeface="Microsoft YaHei" panose="020B0503020204020204" pitchFamily="34" charset="-122"/>
              <a:ea typeface="Microsoft YaHei" panose="020B0503020204020204" pitchFamily="34" charset="-122"/>
            </a:endParaRPr>
          </a:p>
        </p:txBody>
      </p:sp>
      <p:pic>
        <p:nvPicPr>
          <p:cNvPr id="9" name="図 8" descr="テキスト&#10;&#10;AI によって生成されたコンテンツは間違っている可能性があります。">
            <a:extLst>
              <a:ext uri="{FF2B5EF4-FFF2-40B4-BE49-F238E27FC236}">
                <a16:creationId xmlns:a16="http://schemas.microsoft.com/office/drawing/2014/main" id="{616A8BE2-0E6E-3E10-B126-269209D4C310}"/>
              </a:ext>
            </a:extLst>
          </p:cNvPr>
          <p:cNvPicPr>
            <a:picLocks noChangeAspect="1"/>
          </p:cNvPicPr>
          <p:nvPr/>
        </p:nvPicPr>
        <p:blipFill>
          <a:blip r:embed="rId3"/>
          <a:stretch>
            <a:fillRect/>
          </a:stretch>
        </p:blipFill>
        <p:spPr>
          <a:xfrm>
            <a:off x="2722141" y="1027101"/>
            <a:ext cx="2160000" cy="2880000"/>
          </a:xfrm>
          <a:prstGeom prst="rect">
            <a:avLst/>
          </a:prstGeom>
        </p:spPr>
      </p:pic>
      <p:pic>
        <p:nvPicPr>
          <p:cNvPr id="11" name="図 10" descr="テキスト, 手紙&#10;&#10;AI によって生成されたコンテンツは間違っている可能性があります。">
            <a:extLst>
              <a:ext uri="{FF2B5EF4-FFF2-40B4-BE49-F238E27FC236}">
                <a16:creationId xmlns:a16="http://schemas.microsoft.com/office/drawing/2014/main" id="{5A66FE7F-BD5C-69DA-C6E6-830C5E1B6642}"/>
              </a:ext>
            </a:extLst>
          </p:cNvPr>
          <p:cNvPicPr>
            <a:picLocks noChangeAspect="1"/>
          </p:cNvPicPr>
          <p:nvPr/>
        </p:nvPicPr>
        <p:blipFill>
          <a:blip r:embed="rId4"/>
          <a:stretch>
            <a:fillRect/>
          </a:stretch>
        </p:blipFill>
        <p:spPr>
          <a:xfrm>
            <a:off x="5066837" y="1085026"/>
            <a:ext cx="2160000" cy="2880000"/>
          </a:xfrm>
          <a:prstGeom prst="rect">
            <a:avLst/>
          </a:prstGeom>
        </p:spPr>
      </p:pic>
      <p:pic>
        <p:nvPicPr>
          <p:cNvPr id="13" name="図 12" descr="テキスト, 手紙&#10;&#10;AI によって生成されたコンテンツは間違っている可能性があります。">
            <a:extLst>
              <a:ext uri="{FF2B5EF4-FFF2-40B4-BE49-F238E27FC236}">
                <a16:creationId xmlns:a16="http://schemas.microsoft.com/office/drawing/2014/main" id="{014FC277-FAFF-5BC0-5CD0-CF8CCC64B84A}"/>
              </a:ext>
            </a:extLst>
          </p:cNvPr>
          <p:cNvPicPr>
            <a:picLocks noChangeAspect="1"/>
          </p:cNvPicPr>
          <p:nvPr/>
        </p:nvPicPr>
        <p:blipFill>
          <a:blip r:embed="rId5"/>
          <a:stretch>
            <a:fillRect/>
          </a:stretch>
        </p:blipFill>
        <p:spPr>
          <a:xfrm>
            <a:off x="7284848" y="1027102"/>
            <a:ext cx="2160000" cy="2879999"/>
          </a:xfrm>
          <a:prstGeom prst="rect">
            <a:avLst/>
          </a:prstGeom>
        </p:spPr>
      </p:pic>
      <p:pic>
        <p:nvPicPr>
          <p:cNvPr id="15" name="図 14" descr="テキスト, 手紙&#10;&#10;AI によって生成されたコンテンツは間違っている可能性があります。">
            <a:extLst>
              <a:ext uri="{FF2B5EF4-FFF2-40B4-BE49-F238E27FC236}">
                <a16:creationId xmlns:a16="http://schemas.microsoft.com/office/drawing/2014/main" id="{668FE371-2717-8AEB-EB82-D6245C85B8B1}"/>
              </a:ext>
            </a:extLst>
          </p:cNvPr>
          <p:cNvPicPr>
            <a:picLocks noChangeAspect="1"/>
          </p:cNvPicPr>
          <p:nvPr/>
        </p:nvPicPr>
        <p:blipFill>
          <a:blip r:embed="rId6"/>
          <a:stretch>
            <a:fillRect/>
          </a:stretch>
        </p:blipFill>
        <p:spPr>
          <a:xfrm>
            <a:off x="325410" y="3853388"/>
            <a:ext cx="2160000" cy="2880000"/>
          </a:xfrm>
          <a:prstGeom prst="rect">
            <a:avLst/>
          </a:prstGeom>
        </p:spPr>
      </p:pic>
      <p:pic>
        <p:nvPicPr>
          <p:cNvPr id="17" name="図 16" descr="テキスト, 手紙&#10;&#10;AI によって生成されたコンテンツは間違っている可能性があります。">
            <a:extLst>
              <a:ext uri="{FF2B5EF4-FFF2-40B4-BE49-F238E27FC236}">
                <a16:creationId xmlns:a16="http://schemas.microsoft.com/office/drawing/2014/main" id="{9AE4DBEE-0CD2-DCE2-8835-A42BC08B5587}"/>
              </a:ext>
            </a:extLst>
          </p:cNvPr>
          <p:cNvPicPr>
            <a:picLocks noChangeAspect="1"/>
          </p:cNvPicPr>
          <p:nvPr/>
        </p:nvPicPr>
        <p:blipFill>
          <a:blip r:embed="rId7"/>
          <a:stretch>
            <a:fillRect/>
          </a:stretch>
        </p:blipFill>
        <p:spPr>
          <a:xfrm>
            <a:off x="2658798" y="3907101"/>
            <a:ext cx="2160000" cy="2880000"/>
          </a:xfrm>
          <a:prstGeom prst="rect">
            <a:avLst/>
          </a:prstGeom>
        </p:spPr>
      </p:pic>
      <p:pic>
        <p:nvPicPr>
          <p:cNvPr id="19" name="図 18" descr="テキスト, 手紙&#10;&#10;AI によって生成されたコンテンツは間違っている可能性があります。">
            <a:extLst>
              <a:ext uri="{FF2B5EF4-FFF2-40B4-BE49-F238E27FC236}">
                <a16:creationId xmlns:a16="http://schemas.microsoft.com/office/drawing/2014/main" id="{74B2FC91-D6F1-2ED1-B438-07663A343440}"/>
              </a:ext>
            </a:extLst>
          </p:cNvPr>
          <p:cNvPicPr>
            <a:picLocks noChangeAspect="1"/>
          </p:cNvPicPr>
          <p:nvPr/>
        </p:nvPicPr>
        <p:blipFill>
          <a:blip r:embed="rId8"/>
          <a:stretch>
            <a:fillRect/>
          </a:stretch>
        </p:blipFill>
        <p:spPr>
          <a:xfrm>
            <a:off x="4940151" y="3810823"/>
            <a:ext cx="2160000" cy="2880000"/>
          </a:xfrm>
          <a:prstGeom prst="rect">
            <a:avLst/>
          </a:prstGeom>
        </p:spPr>
      </p:pic>
      <p:pic>
        <p:nvPicPr>
          <p:cNvPr id="21" name="図 20" descr="テキスト, 手紙&#10;&#10;AI によって生成されたコンテンツは間違っている可能性があります。">
            <a:extLst>
              <a:ext uri="{FF2B5EF4-FFF2-40B4-BE49-F238E27FC236}">
                <a16:creationId xmlns:a16="http://schemas.microsoft.com/office/drawing/2014/main" id="{66EF427E-63DB-5FE3-89DB-8AAFB2BE9291}"/>
              </a:ext>
            </a:extLst>
          </p:cNvPr>
          <p:cNvPicPr>
            <a:picLocks noChangeAspect="1"/>
          </p:cNvPicPr>
          <p:nvPr/>
        </p:nvPicPr>
        <p:blipFill>
          <a:blip r:embed="rId9"/>
          <a:stretch>
            <a:fillRect/>
          </a:stretch>
        </p:blipFill>
        <p:spPr>
          <a:xfrm>
            <a:off x="7158161" y="3810823"/>
            <a:ext cx="2160000" cy="2880000"/>
          </a:xfrm>
          <a:prstGeom prst="rect">
            <a:avLst/>
          </a:prstGeom>
        </p:spPr>
      </p:pic>
      <p:sp>
        <p:nvSpPr>
          <p:cNvPr id="22" name="テキスト ボックス 21">
            <a:extLst>
              <a:ext uri="{FF2B5EF4-FFF2-40B4-BE49-F238E27FC236}">
                <a16:creationId xmlns:a16="http://schemas.microsoft.com/office/drawing/2014/main" id="{F9FDC4EA-55C2-4787-4C6B-6A698799ED8E}"/>
              </a:ext>
            </a:extLst>
          </p:cNvPr>
          <p:cNvSpPr txBox="1"/>
          <p:nvPr/>
        </p:nvSpPr>
        <p:spPr>
          <a:xfrm>
            <a:off x="9442655" y="2967335"/>
            <a:ext cx="2563906" cy="923330"/>
          </a:xfrm>
          <a:prstGeom prst="rect">
            <a:avLst/>
          </a:prstGeom>
          <a:noFill/>
        </p:spPr>
        <p:txBody>
          <a:bodyPr wrap="square">
            <a:spAutoFit/>
          </a:bodyPr>
          <a:lstStyle/>
          <a:p>
            <a:r>
              <a:rPr lang="zh-CN" altLang="en-US" b="1" u="sng" dirty="0">
                <a:latin typeface="Microsoft YaHei" panose="020B0503020204020204" pitchFamily="34" charset="-122"/>
                <a:ea typeface="Microsoft YaHei" panose="020B0503020204020204" pitchFamily="34" charset="-122"/>
              </a:rPr>
              <a:t>涵盖文科，理科，工科</a:t>
            </a:r>
            <a:endParaRPr lang="en-US" altLang="zh-CN" b="1" u="sng" dirty="0">
              <a:latin typeface="Microsoft YaHei" panose="020B0503020204020204" pitchFamily="34" charset="-122"/>
              <a:ea typeface="Microsoft YaHei" panose="020B0503020204020204" pitchFamily="34" charset="-122"/>
            </a:endParaRPr>
          </a:p>
          <a:p>
            <a:r>
              <a:rPr lang="zh-CN" altLang="en-US" b="1" u="sng" dirty="0">
                <a:latin typeface="Microsoft YaHei" panose="020B0503020204020204" pitchFamily="34" charset="-122"/>
                <a:ea typeface="Microsoft YaHei" panose="020B0503020204020204" pitchFamily="34" charset="-122"/>
              </a:rPr>
              <a:t>学部，修士，博士就职</a:t>
            </a:r>
            <a:endParaRPr lang="en-US" altLang="zh-CN" b="1" u="sng" dirty="0">
              <a:latin typeface="Microsoft YaHei" panose="020B0503020204020204" pitchFamily="34" charset="-122"/>
              <a:ea typeface="Microsoft YaHei" panose="020B0503020204020204" pitchFamily="34" charset="-122"/>
            </a:endParaRPr>
          </a:p>
          <a:p>
            <a:r>
              <a:rPr lang="zh-CN" altLang="en-US" b="1" u="sng" dirty="0">
                <a:latin typeface="Microsoft YaHei" panose="020B0503020204020204" pitchFamily="34" charset="-122"/>
                <a:ea typeface="Microsoft YaHei" panose="020B0503020204020204" pitchFamily="34" charset="-122"/>
              </a:rPr>
              <a:t>全员大手在职</a:t>
            </a:r>
            <a:r>
              <a:rPr lang="en-US" altLang="zh-CN" b="1" u="sng" dirty="0">
                <a:latin typeface="Microsoft YaHei" panose="020B0503020204020204" pitchFamily="34" charset="-122"/>
                <a:ea typeface="Microsoft YaHei" panose="020B0503020204020204" pitchFamily="34" charset="-122"/>
              </a:rPr>
              <a:t>2</a:t>
            </a:r>
            <a:r>
              <a:rPr lang="zh-CN" altLang="en-US" b="1" u="sng" dirty="0">
                <a:latin typeface="Microsoft YaHei" panose="020B0503020204020204" pitchFamily="34" charset="-122"/>
                <a:ea typeface="Microsoft YaHei" panose="020B0503020204020204" pitchFamily="34" charset="-122"/>
              </a:rPr>
              <a:t>年以上</a:t>
            </a:r>
            <a:endParaRPr lang="zh-CN" altLang="en-US" sz="1800" b="1" u="sng" dirty="0">
              <a:latin typeface="Microsoft YaHei" panose="020B0503020204020204" pitchFamily="34" charset="-122"/>
              <a:ea typeface="Microsoft YaHei" panose="020B0503020204020204" pitchFamily="34" charset="-122"/>
            </a:endParaRPr>
          </a:p>
        </p:txBody>
      </p:sp>
      <p:pic>
        <p:nvPicPr>
          <p:cNvPr id="23" name="図 22" descr="テキスト&#10;&#10;AI によって生成されたコンテンツは間違っている可能性があります。">
            <a:extLst>
              <a:ext uri="{FF2B5EF4-FFF2-40B4-BE49-F238E27FC236}">
                <a16:creationId xmlns:a16="http://schemas.microsoft.com/office/drawing/2014/main" id="{3292D7DE-CDD1-61E2-11E5-EAB96B5347E3}"/>
              </a:ext>
            </a:extLst>
          </p:cNvPr>
          <p:cNvPicPr>
            <a:picLocks noChangeAspect="1"/>
          </p:cNvPicPr>
          <p:nvPr/>
        </p:nvPicPr>
        <p:blipFill>
          <a:blip r:embed="rId10"/>
          <a:stretch>
            <a:fillRect/>
          </a:stretch>
        </p:blipFill>
        <p:spPr>
          <a:xfrm>
            <a:off x="319434" y="1159435"/>
            <a:ext cx="2160000" cy="2880000"/>
          </a:xfrm>
          <a:prstGeom prst="rect">
            <a:avLst/>
          </a:prstGeom>
        </p:spPr>
      </p:pic>
    </p:spTree>
    <p:extLst>
      <p:ext uri="{BB962C8B-B14F-4D97-AF65-F5344CB8AC3E}">
        <p14:creationId xmlns:p14="http://schemas.microsoft.com/office/powerpoint/2010/main" val="3044546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E44F9-7BA3-9D2A-CF8B-C5ED62F9B0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64312B-5274-71A6-236D-75569D4C53A9}"/>
              </a:ext>
            </a:extLst>
          </p:cNvPr>
          <p:cNvSpPr>
            <a:spLocks noGrp="1"/>
          </p:cNvSpPr>
          <p:nvPr>
            <p:ph type="title"/>
          </p:nvPr>
        </p:nvSpPr>
        <p:spPr>
          <a:xfrm>
            <a:off x="319434" y="124612"/>
            <a:ext cx="10405174" cy="626061"/>
          </a:xfrm>
        </p:spPr>
        <p:txBody>
          <a:bodyPr rtlCol="0">
            <a:normAutofit/>
          </a:bodyPr>
          <a:lstStyle>
            <a:defPPr>
              <a:defRPr lang="ja-JP"/>
            </a:defPPr>
          </a:lstStyle>
          <a:p>
            <a:pPr rtl="0"/>
            <a:r>
              <a:rPr lang="zh-CN" altLang="en-US" dirty="0">
                <a:latin typeface="Microsoft YaHei" panose="020B0503020204020204" pitchFamily="34" charset="-122"/>
                <a:ea typeface="Microsoft YaHei" panose="020B0503020204020204" pitchFamily="34" charset="-122"/>
              </a:rPr>
              <a:t>团队成员</a:t>
            </a:r>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2430FC71-A566-C732-10FF-FE19F2655374}"/>
              </a:ext>
            </a:extLst>
          </p:cNvPr>
          <p:cNvSpPr txBox="1"/>
          <p:nvPr/>
        </p:nvSpPr>
        <p:spPr>
          <a:xfrm>
            <a:off x="377445" y="715694"/>
            <a:ext cx="10809425"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我们是来自各行各业公司的在职社会人团队，希望能够以最贴近留学生的视角给大家的就职活动提供帮助</a:t>
            </a:r>
            <a:endParaRPr lang="zh-CN" altLang="en-US" sz="1800" dirty="0">
              <a:latin typeface="Microsoft YaHei" panose="020B0503020204020204" pitchFamily="34" charset="-122"/>
              <a:ea typeface="Microsoft YaHei" panose="020B0503020204020204" pitchFamily="34" charset="-122"/>
            </a:endParaRPr>
          </a:p>
        </p:txBody>
      </p:sp>
      <p:pic>
        <p:nvPicPr>
          <p:cNvPr id="8" name="図 7" descr="ダイアグラム, テキスト, 手紙&#10;&#10;AI によって生成されたコンテンツは間違っている可能性があります。">
            <a:extLst>
              <a:ext uri="{FF2B5EF4-FFF2-40B4-BE49-F238E27FC236}">
                <a16:creationId xmlns:a16="http://schemas.microsoft.com/office/drawing/2014/main" id="{4BD2CE91-DCE1-9DD7-9197-C6B3A3022FC5}"/>
              </a:ext>
            </a:extLst>
          </p:cNvPr>
          <p:cNvPicPr>
            <a:picLocks noChangeAspect="1"/>
          </p:cNvPicPr>
          <p:nvPr/>
        </p:nvPicPr>
        <p:blipFill>
          <a:blip r:embed="rId3"/>
          <a:stretch>
            <a:fillRect/>
          </a:stretch>
        </p:blipFill>
        <p:spPr>
          <a:xfrm>
            <a:off x="428437" y="1399388"/>
            <a:ext cx="2160000" cy="2880000"/>
          </a:xfrm>
          <a:prstGeom prst="rect">
            <a:avLst/>
          </a:prstGeom>
        </p:spPr>
      </p:pic>
      <p:pic>
        <p:nvPicPr>
          <p:cNvPr id="16" name="図 15" descr="テキスト, 手紙&#10;&#10;AI によって生成されたコンテンツは間違っている可能性があります。">
            <a:extLst>
              <a:ext uri="{FF2B5EF4-FFF2-40B4-BE49-F238E27FC236}">
                <a16:creationId xmlns:a16="http://schemas.microsoft.com/office/drawing/2014/main" id="{EC975FD9-2ADF-124C-CE3F-86A4E1C613E5}"/>
              </a:ext>
            </a:extLst>
          </p:cNvPr>
          <p:cNvPicPr>
            <a:picLocks noChangeAspect="1"/>
          </p:cNvPicPr>
          <p:nvPr/>
        </p:nvPicPr>
        <p:blipFill>
          <a:blip r:embed="rId4"/>
          <a:stretch>
            <a:fillRect/>
          </a:stretch>
        </p:blipFill>
        <p:spPr>
          <a:xfrm>
            <a:off x="3220692" y="1424216"/>
            <a:ext cx="2160000" cy="2880000"/>
          </a:xfrm>
          <a:prstGeom prst="rect">
            <a:avLst/>
          </a:prstGeom>
        </p:spPr>
      </p:pic>
      <p:sp>
        <p:nvSpPr>
          <p:cNvPr id="18" name="テキスト ボックス 17">
            <a:extLst>
              <a:ext uri="{FF2B5EF4-FFF2-40B4-BE49-F238E27FC236}">
                <a16:creationId xmlns:a16="http://schemas.microsoft.com/office/drawing/2014/main" id="{5A58D54D-9716-0840-5064-379C4ED62C3D}"/>
              </a:ext>
            </a:extLst>
          </p:cNvPr>
          <p:cNvSpPr txBox="1"/>
          <p:nvPr/>
        </p:nvSpPr>
        <p:spPr>
          <a:xfrm>
            <a:off x="1877540" y="4758068"/>
            <a:ext cx="8174716" cy="369332"/>
          </a:xfrm>
          <a:prstGeom prst="rect">
            <a:avLst/>
          </a:prstGeom>
          <a:noFill/>
        </p:spPr>
        <p:txBody>
          <a:bodyPr wrap="square">
            <a:spAutoFit/>
          </a:bodyPr>
          <a:lstStyle/>
          <a:p>
            <a:r>
              <a:rPr lang="zh-CN" altLang="en-US" b="1" u="sng" dirty="0">
                <a:latin typeface="Microsoft YaHei" panose="020B0503020204020204" pitchFamily="34" charset="-122"/>
                <a:ea typeface="Microsoft YaHei" panose="020B0503020204020204" pitchFamily="34" charset="-122"/>
              </a:rPr>
              <a:t>可辅导包括咨询，</a:t>
            </a:r>
            <a:r>
              <a:rPr lang="en-US" altLang="zh-CN" b="1" u="sng" dirty="0">
                <a:latin typeface="Microsoft YaHei" panose="020B0503020204020204" pitchFamily="34" charset="-122"/>
                <a:ea typeface="Microsoft YaHei" panose="020B0503020204020204" pitchFamily="34" charset="-122"/>
              </a:rPr>
              <a:t>IT</a:t>
            </a:r>
            <a:r>
              <a:rPr lang="zh-CN" altLang="en-US" b="1" u="sng" dirty="0">
                <a:latin typeface="Microsoft YaHei" panose="020B0503020204020204" pitchFamily="34" charset="-122"/>
                <a:ea typeface="Microsoft YaHei" panose="020B0503020204020204" pitchFamily="34" charset="-122"/>
              </a:rPr>
              <a:t>，金融，制造业，游戏，制药在内的所有留学生热门业界</a:t>
            </a:r>
            <a:endParaRPr lang="en-US" altLang="zh-CN" b="1" u="sng" dirty="0">
              <a:latin typeface="Microsoft YaHei" panose="020B0503020204020204" pitchFamily="34" charset="-122"/>
              <a:ea typeface="Microsoft YaHei" panose="020B0503020204020204" pitchFamily="34" charset="-122"/>
            </a:endParaRPr>
          </a:p>
        </p:txBody>
      </p:sp>
      <p:pic>
        <p:nvPicPr>
          <p:cNvPr id="22" name="図 21" descr="テキスト&#10;&#10;AI によって生成されたコンテンツは間違っている可能性があります。">
            <a:extLst>
              <a:ext uri="{FF2B5EF4-FFF2-40B4-BE49-F238E27FC236}">
                <a16:creationId xmlns:a16="http://schemas.microsoft.com/office/drawing/2014/main" id="{D6A6A549-1E7D-AD50-9FA0-CFBCD246F4CD}"/>
              </a:ext>
            </a:extLst>
          </p:cNvPr>
          <p:cNvPicPr>
            <a:picLocks noChangeAspect="1"/>
          </p:cNvPicPr>
          <p:nvPr/>
        </p:nvPicPr>
        <p:blipFill>
          <a:blip r:embed="rId5"/>
          <a:stretch>
            <a:fillRect/>
          </a:stretch>
        </p:blipFill>
        <p:spPr>
          <a:xfrm>
            <a:off x="6096000" y="1481547"/>
            <a:ext cx="2160000" cy="2880000"/>
          </a:xfrm>
          <a:prstGeom prst="rect">
            <a:avLst/>
          </a:prstGeom>
        </p:spPr>
      </p:pic>
      <p:pic>
        <p:nvPicPr>
          <p:cNvPr id="24" name="図 23" descr="テキスト, 手紙&#10;&#10;AI によって生成されたコンテンツは間違っている可能性があります。">
            <a:extLst>
              <a:ext uri="{FF2B5EF4-FFF2-40B4-BE49-F238E27FC236}">
                <a16:creationId xmlns:a16="http://schemas.microsoft.com/office/drawing/2014/main" id="{D9EC278B-E4ED-7FEB-039B-1EDD0AF7C222}"/>
              </a:ext>
            </a:extLst>
          </p:cNvPr>
          <p:cNvPicPr>
            <a:picLocks noChangeAspect="1"/>
          </p:cNvPicPr>
          <p:nvPr/>
        </p:nvPicPr>
        <p:blipFill>
          <a:blip r:embed="rId6"/>
          <a:stretch>
            <a:fillRect/>
          </a:stretch>
        </p:blipFill>
        <p:spPr>
          <a:xfrm>
            <a:off x="9264150" y="1399388"/>
            <a:ext cx="2160000" cy="2880000"/>
          </a:xfrm>
          <a:prstGeom prst="rect">
            <a:avLst/>
          </a:prstGeom>
        </p:spPr>
      </p:pic>
    </p:spTree>
    <p:extLst>
      <p:ext uri="{BB962C8B-B14F-4D97-AF65-F5344CB8AC3E}">
        <p14:creationId xmlns:p14="http://schemas.microsoft.com/office/powerpoint/2010/main" val="1191379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0870A-EBCD-13FC-D1A2-49C555C48170}"/>
              </a:ext>
            </a:extLst>
          </p:cNvPr>
          <p:cNvSpPr>
            <a:spLocks noGrp="1"/>
          </p:cNvSpPr>
          <p:nvPr>
            <p:ph type="title"/>
          </p:nvPr>
        </p:nvSpPr>
        <p:spPr>
          <a:xfrm>
            <a:off x="475000" y="402502"/>
            <a:ext cx="10405174" cy="501223"/>
          </a:xfrm>
        </p:spPr>
        <p:txBody>
          <a:bodyPr rtlCol="0"/>
          <a:lstStyle>
            <a:defPPr>
              <a:defRPr lang="ja-JP"/>
            </a:defPPr>
          </a:lstStyle>
          <a:p>
            <a:pPr rtl="0"/>
            <a:r>
              <a:rPr lang="ja-JP" altLang="en-US" dirty="0">
                <a:solidFill>
                  <a:schemeClr val="accent1"/>
                </a:solidFill>
                <a:latin typeface="Microsoft YaHei" panose="020B0503020204020204" pitchFamily="34" charset="-122"/>
                <a:ea typeface="Microsoft YaHei" panose="020B0503020204020204" pitchFamily="34" charset="-122"/>
              </a:rPr>
              <a:t>目次</a:t>
            </a:r>
            <a:endParaRPr lang="ja-JP" dirty="0">
              <a:solidFill>
                <a:schemeClr val="accent1"/>
              </a:solidFill>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089920E1-1F47-D3FB-B5CD-7110B3795525}"/>
              </a:ext>
            </a:extLst>
          </p:cNvPr>
          <p:cNvSpPr>
            <a:spLocks noGrp="1"/>
          </p:cNvSpPr>
          <p:nvPr>
            <p:ph type="sldNum" sz="quarter" idx="12"/>
          </p:nvPr>
        </p:nvSpPr>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2</a:t>
            </a:fld>
            <a:endParaRPr lang="ja-JP" dirty="0">
              <a:latin typeface="Microsoft YaHei" panose="020B0503020204020204" pitchFamily="34" charset="-122"/>
              <a:ea typeface="Microsoft YaHei" panose="020B0503020204020204" pitchFamily="34" charset="-122"/>
            </a:endParaRPr>
          </a:p>
        </p:txBody>
      </p:sp>
      <p:sp>
        <p:nvSpPr>
          <p:cNvPr id="10" name="テキスト プレースホルダー 6">
            <a:extLst>
              <a:ext uri="{FF2B5EF4-FFF2-40B4-BE49-F238E27FC236}">
                <a16:creationId xmlns:a16="http://schemas.microsoft.com/office/drawing/2014/main" id="{C8080F7F-D328-FF59-1009-779DAD598D0F}"/>
              </a:ext>
            </a:extLst>
          </p:cNvPr>
          <p:cNvSpPr txBox="1">
            <a:spLocks/>
          </p:cNvSpPr>
          <p:nvPr/>
        </p:nvSpPr>
        <p:spPr>
          <a:xfrm>
            <a:off x="437422" y="1200188"/>
            <a:ext cx="6348057" cy="2898846"/>
          </a:xfrm>
          <a:prstGeom prst="rect">
            <a:avLst/>
          </a:prstGeom>
        </p:spPr>
        <p:txBody>
          <a:bodyPr rtlCol="0">
            <a:normAutofit fontScale="92500" lnSpcReduction="10000"/>
          </a:bodyPr>
          <a:lstStyle>
            <a:defPPr>
              <a:defRPr lang="ja-JP"/>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000" dirty="0">
                <a:latin typeface="Microsoft YaHei" panose="020B0503020204020204" pitchFamily="34" charset="-122"/>
                <a:ea typeface="Microsoft YaHei" panose="020B0503020204020204" pitchFamily="34" charset="-122"/>
              </a:rPr>
              <a:t>主讲人介绍</a:t>
            </a:r>
            <a:endParaRPr kumimoji="0" lang="en-US"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27</a:t>
            </a:r>
            <a:r>
              <a:rPr lang="zh-CN" altLang="en-US" sz="2000" dirty="0">
                <a:latin typeface="Microsoft YaHei" panose="020B0503020204020204" pitchFamily="34" charset="-122"/>
                <a:ea typeface="Microsoft YaHei" panose="020B0503020204020204" pitchFamily="34" charset="-122"/>
              </a:rPr>
              <a:t>卒就活日程表</a:t>
            </a:r>
            <a:endParaRPr kumimoji="0" lang="en-US" altLang="zh-CN" sz="2000" dirty="0">
              <a:latin typeface="Microsoft YaHei" panose="020B0503020204020204" pitchFamily="34" charset="-122"/>
              <a:ea typeface="Microsoft YaHei" panose="020B0503020204020204" pitchFamily="34" charset="-122"/>
            </a:endParaRPr>
          </a:p>
          <a:p>
            <a:r>
              <a:rPr kumimoji="0" lang="zh-CN" altLang="en-US" sz="2000" dirty="0">
                <a:latin typeface="Microsoft YaHei" panose="020B0503020204020204" pitchFamily="34" charset="-122"/>
                <a:ea typeface="Microsoft YaHei" panose="020B0503020204020204" pitchFamily="34" charset="-122"/>
              </a:rPr>
              <a:t>关于</a:t>
            </a:r>
            <a:r>
              <a:rPr kumimoji="0" lang="en-US" altLang="zh-CN" sz="2000" dirty="0">
                <a:latin typeface="Microsoft YaHei" panose="020B0503020204020204" pitchFamily="34" charset="-122"/>
                <a:ea typeface="Microsoft YaHei" panose="020B0503020204020204" pitchFamily="34" charset="-122"/>
              </a:rPr>
              <a:t>ES</a:t>
            </a:r>
            <a:r>
              <a:rPr kumimoji="0" lang="zh-CN" altLang="en-US" sz="2000" dirty="0">
                <a:latin typeface="Microsoft YaHei" panose="020B0503020204020204" pitchFamily="34" charset="-122"/>
                <a:ea typeface="Microsoft YaHei" panose="020B0503020204020204" pitchFamily="34" charset="-122"/>
              </a:rPr>
              <a:t>怎么写</a:t>
            </a:r>
            <a:endParaRPr kumimoji="0" lang="en-US" altLang="zh-CN" sz="2000" dirty="0">
              <a:latin typeface="Microsoft YaHei" panose="020B0503020204020204" pitchFamily="34" charset="-122"/>
              <a:ea typeface="Microsoft YaHei" panose="020B0503020204020204" pitchFamily="34" charset="-122"/>
            </a:endParaRPr>
          </a:p>
          <a:p>
            <a:pPr lvl="1"/>
            <a:r>
              <a:rPr kumimoji="0" lang="zh-CN" altLang="en-US" sz="1600" dirty="0">
                <a:latin typeface="Microsoft YaHei" panose="020B0503020204020204" pitchFamily="34" charset="-122"/>
                <a:ea typeface="Microsoft YaHei" panose="020B0503020204020204" pitchFamily="34" charset="-122"/>
              </a:rPr>
              <a:t>什么是</a:t>
            </a:r>
            <a:r>
              <a:rPr kumimoji="0" lang="en-US" altLang="zh-CN" sz="1600" dirty="0">
                <a:latin typeface="Microsoft YaHei" panose="020B0503020204020204" pitchFamily="34" charset="-122"/>
                <a:ea typeface="Microsoft YaHei" panose="020B0503020204020204" pitchFamily="34" charset="-122"/>
              </a:rPr>
              <a:t>ES</a:t>
            </a:r>
          </a:p>
          <a:p>
            <a:pPr lvl="1"/>
            <a:r>
              <a:rPr kumimoji="0" lang="ja-JP" altLang="en-US" sz="1600" dirty="0">
                <a:latin typeface="Microsoft YaHei" panose="020B0503020204020204" pitchFamily="34" charset="-122"/>
                <a:ea typeface="Microsoft YaHei" panose="020B0503020204020204" pitchFamily="34" charset="-122"/>
              </a:rPr>
              <a:t>ガクチカ</a:t>
            </a:r>
            <a:r>
              <a:rPr kumimoji="0" lang="zh-CN" altLang="en-US" sz="1600" dirty="0">
                <a:latin typeface="Microsoft YaHei" panose="020B0503020204020204" pitchFamily="34" charset="-122"/>
                <a:ea typeface="Microsoft YaHei" panose="020B0503020204020204" pitchFamily="34" charset="-122"/>
              </a:rPr>
              <a:t>怎么写</a:t>
            </a:r>
            <a:endParaRPr kumimoji="0" lang="en-US" altLang="zh-CN" sz="1600" dirty="0">
              <a:latin typeface="Microsoft YaHei" panose="020B0503020204020204" pitchFamily="34" charset="-122"/>
              <a:ea typeface="Microsoft YaHei" panose="020B0503020204020204" pitchFamily="34" charset="-122"/>
            </a:endParaRPr>
          </a:p>
          <a:p>
            <a:pPr lvl="1"/>
            <a:r>
              <a:rPr kumimoji="0" lang="zh-CN" altLang="en-US" sz="1600" dirty="0">
                <a:latin typeface="Microsoft YaHei" panose="020B0503020204020204" pitchFamily="34" charset="-122"/>
                <a:ea typeface="Microsoft YaHei" panose="020B0503020204020204" pitchFamily="34" charset="-122"/>
              </a:rPr>
              <a:t>志望理由怎么写</a:t>
            </a:r>
            <a:endParaRPr kumimoji="0" lang="en-US" altLang="zh-CN" sz="1600" dirty="0">
              <a:latin typeface="Microsoft YaHei" panose="020B0503020204020204" pitchFamily="34" charset="-122"/>
              <a:ea typeface="Microsoft YaHei" panose="020B0503020204020204" pitchFamily="34" charset="-122"/>
            </a:endParaRPr>
          </a:p>
          <a:p>
            <a:r>
              <a:rPr kumimoji="0" lang="zh-CN" altLang="en-US" sz="2000" dirty="0">
                <a:latin typeface="Microsoft YaHei" panose="020B0503020204020204" pitchFamily="34" charset="-122"/>
                <a:ea typeface="Microsoft YaHei" panose="020B0503020204020204" pitchFamily="34" charset="-122"/>
              </a:rPr>
              <a:t>实际</a:t>
            </a:r>
            <a:r>
              <a:rPr kumimoji="0" lang="en-US" altLang="zh-CN" sz="2000" dirty="0">
                <a:latin typeface="Microsoft YaHei" panose="020B0503020204020204" pitchFamily="34" charset="-122"/>
                <a:ea typeface="Microsoft YaHei" panose="020B0503020204020204" pitchFamily="34" charset="-122"/>
              </a:rPr>
              <a:t>ES</a:t>
            </a:r>
            <a:r>
              <a:rPr kumimoji="0" lang="zh-CN" altLang="en-US" sz="2000" dirty="0">
                <a:latin typeface="Microsoft YaHei" panose="020B0503020204020204" pitchFamily="34" charset="-122"/>
                <a:ea typeface="Microsoft YaHei" panose="020B0503020204020204" pitchFamily="34" charset="-122"/>
              </a:rPr>
              <a:t>修改例</a:t>
            </a:r>
            <a:endParaRPr kumimoji="0" lang="en-US"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27</a:t>
            </a:r>
            <a:r>
              <a:rPr lang="zh-CN" altLang="en-US" sz="2000" dirty="0">
                <a:latin typeface="Microsoft YaHei" panose="020B0503020204020204" pitchFamily="34" charset="-122"/>
                <a:ea typeface="Microsoft YaHei" panose="020B0503020204020204" pitchFamily="34" charset="-122"/>
              </a:rPr>
              <a:t>卒的就活</a:t>
            </a:r>
            <a:r>
              <a:rPr lang="en-US" altLang="zh-CN" sz="2000" dirty="0" err="1">
                <a:latin typeface="Microsoft YaHei" panose="020B0503020204020204" pitchFamily="34" charset="-122"/>
                <a:ea typeface="Microsoft YaHei" panose="020B0503020204020204" pitchFamily="34" charset="-122"/>
              </a:rPr>
              <a:t>ToDo</a:t>
            </a:r>
            <a:r>
              <a:rPr lang="zh-CN" altLang="en-US" sz="2000" dirty="0">
                <a:latin typeface="Microsoft YaHei" panose="020B0503020204020204" pitchFamily="34" charset="-122"/>
                <a:ea typeface="Microsoft YaHei" panose="020B0503020204020204" pitchFamily="34" charset="-122"/>
              </a:rPr>
              <a:t>表</a:t>
            </a:r>
            <a:endParaRPr kumimoji="0" lang="en-US" altLang="zh-CN" sz="2000" dirty="0">
              <a:latin typeface="Microsoft YaHei" panose="020B0503020204020204" pitchFamily="34" charset="-122"/>
              <a:ea typeface="Microsoft YaHei" panose="020B0503020204020204" pitchFamily="34" charset="-122"/>
            </a:endParaRPr>
          </a:p>
          <a:p>
            <a:r>
              <a:rPr kumimoji="0" lang="zh-CN" altLang="en-US" sz="2000" dirty="0">
                <a:latin typeface="Microsoft YaHei" panose="020B0503020204020204" pitchFamily="34" charset="-122"/>
                <a:ea typeface="Microsoft YaHei" panose="020B0503020204020204" pitchFamily="34" charset="-122"/>
              </a:rPr>
              <a:t>新卒就活</a:t>
            </a:r>
            <a:r>
              <a:rPr kumimoji="0" lang="en-US" altLang="zh-CN" sz="2000" dirty="0">
                <a:latin typeface="Microsoft YaHei" panose="020B0503020204020204" pitchFamily="34" charset="-122"/>
                <a:ea typeface="Microsoft YaHei" panose="020B0503020204020204" pitchFamily="34" charset="-122"/>
              </a:rPr>
              <a:t>Q&amp;A</a:t>
            </a:r>
          </a:p>
          <a:p>
            <a:endParaRPr kumimoji="0" lang="en-US" altLang="zh-CN" sz="1800" dirty="0">
              <a:latin typeface="Microsoft YaHei" panose="020B0503020204020204" pitchFamily="34" charset="-122"/>
              <a:ea typeface="Microsoft YaHei" panose="020B0503020204020204" pitchFamily="34" charset="-122"/>
            </a:endParaRPr>
          </a:p>
        </p:txBody>
      </p:sp>
      <p:pic>
        <p:nvPicPr>
          <p:cNvPr id="1032" name="Picture 8">
            <a:extLst>
              <a:ext uri="{FF2B5EF4-FFF2-40B4-BE49-F238E27FC236}">
                <a16:creationId xmlns:a16="http://schemas.microsoft.com/office/drawing/2014/main" id="{0002FE03-49E1-F1D2-69D2-0A8F8BA20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30"/>
          <a:stretch/>
        </p:blipFill>
        <p:spPr bwMode="auto">
          <a:xfrm>
            <a:off x="4049697" y="548640"/>
            <a:ext cx="8142303" cy="476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A6932-66BF-C8CC-1CF8-83F44749379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4939D83-97E0-EC74-2412-284305C306CD}"/>
              </a:ext>
            </a:extLst>
          </p:cNvPr>
          <p:cNvSpPr>
            <a:spLocks noGrp="1"/>
          </p:cNvSpPr>
          <p:nvPr>
            <p:ph type="title"/>
          </p:nvPr>
        </p:nvSpPr>
        <p:spPr>
          <a:xfrm>
            <a:off x="6197601" y="2934422"/>
            <a:ext cx="5854306" cy="805511"/>
          </a:xfrm>
        </p:spPr>
        <p:txBody>
          <a:bodyPr rtlCol="0">
            <a:normAutofit/>
          </a:bodyPr>
          <a:lstStyle>
            <a:defPPr>
              <a:defRPr lang="ja-JP"/>
            </a:defPPr>
          </a:lstStyle>
          <a:p>
            <a:pPr algn="r"/>
            <a:r>
              <a:rPr lang="en-US" altLang="ja-JP" sz="4000" dirty="0">
                <a:latin typeface="Microsoft YaHei" panose="020B0503020204020204" pitchFamily="34" charset="-122"/>
                <a:ea typeface="Microsoft YaHei" panose="020B0503020204020204" pitchFamily="34" charset="-122"/>
              </a:rPr>
              <a:t>27</a:t>
            </a:r>
            <a:r>
              <a:rPr lang="zh-CN" altLang="en-US" sz="4000" dirty="0">
                <a:latin typeface="Microsoft YaHei" panose="020B0503020204020204" pitchFamily="34" charset="-122"/>
                <a:ea typeface="Microsoft YaHei" panose="020B0503020204020204" pitchFamily="34" charset="-122"/>
              </a:rPr>
              <a:t>卒的就活</a:t>
            </a:r>
            <a:r>
              <a:rPr lang="en-US" altLang="zh-CN" sz="4000" dirty="0" err="1">
                <a:latin typeface="Microsoft YaHei" panose="020B0503020204020204" pitchFamily="34" charset="-122"/>
                <a:ea typeface="Microsoft YaHei" panose="020B0503020204020204" pitchFamily="34" charset="-122"/>
              </a:rPr>
              <a:t>ToDo</a:t>
            </a:r>
            <a:r>
              <a:rPr lang="zh-CN" altLang="en-US" sz="4000" dirty="0">
                <a:latin typeface="Microsoft YaHei" panose="020B0503020204020204" pitchFamily="34" charset="-122"/>
                <a:ea typeface="Microsoft YaHei" panose="020B0503020204020204" pitchFamily="34" charset="-122"/>
              </a:rPr>
              <a:t>表</a:t>
            </a:r>
            <a:endParaRPr lang="en-US" altLang="ja-JP" sz="4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39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4F94-1FDB-ADC6-B2F2-45A42557880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29A095F-DD1E-A61E-262E-380C9191A43C}"/>
              </a:ext>
            </a:extLst>
          </p:cNvPr>
          <p:cNvSpPr>
            <a:spLocks noGrp="1"/>
          </p:cNvSpPr>
          <p:nvPr>
            <p:ph type="title"/>
          </p:nvPr>
        </p:nvSpPr>
        <p:spPr>
          <a:xfrm>
            <a:off x="336265" y="225928"/>
            <a:ext cx="10405174" cy="501223"/>
          </a:xfrm>
        </p:spPr>
        <p:txBody>
          <a:bodyPr rtlCol="0"/>
          <a:lstStyle>
            <a:defPPr>
              <a:defRPr lang="ja-JP"/>
            </a:defPPr>
          </a:lstStyle>
          <a:p>
            <a:pPr rtl="0"/>
            <a:r>
              <a:rPr lang="zh-CN" altLang="en-US" dirty="0">
                <a:latin typeface="Microsoft YaHei" panose="020B0503020204020204" pitchFamily="34" charset="-122"/>
                <a:ea typeface="Microsoft YaHei" panose="020B0503020204020204" pitchFamily="34" charset="-122"/>
              </a:rPr>
              <a:t>如果你还完全没有开始就活</a:t>
            </a:r>
            <a:r>
              <a:rPr lang="en-US" altLang="zh-CN" dirty="0">
                <a:latin typeface="Microsoft YaHei" panose="020B0503020204020204" pitchFamily="34" charset="-122"/>
                <a:ea typeface="Microsoft YaHei" panose="020B0503020204020204" pitchFamily="34" charset="-122"/>
              </a:rPr>
              <a:t>…</a:t>
            </a:r>
            <a:endParaRPr lang="ja-JP" dirty="0">
              <a:latin typeface="Microsoft YaHei" panose="020B0503020204020204" pitchFamily="34" charset="-122"/>
              <a:ea typeface="Microsoft YaHei" panose="020B0503020204020204" pitchFamily="34" charset="-122"/>
            </a:endParaRPr>
          </a:p>
        </p:txBody>
      </p:sp>
      <p:sp>
        <p:nvSpPr>
          <p:cNvPr id="3" name="スライド番号プレースホルダー 2">
            <a:extLst>
              <a:ext uri="{FF2B5EF4-FFF2-40B4-BE49-F238E27FC236}">
                <a16:creationId xmlns:a16="http://schemas.microsoft.com/office/drawing/2014/main" id="{A9417A4D-9652-1DF7-A572-627987AFD428}"/>
              </a:ext>
            </a:extLst>
          </p:cNvPr>
          <p:cNvSpPr>
            <a:spLocks noGrp="1"/>
          </p:cNvSpPr>
          <p:nvPr>
            <p:ph type="sldNum" sz="quarter" idx="12"/>
          </p:nvPr>
        </p:nvSpPr>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21</a:t>
            </a:fld>
            <a:endParaRPr lang="ja-JP" dirty="0">
              <a:latin typeface="Microsoft YaHei" panose="020B0503020204020204" pitchFamily="34" charset="-122"/>
              <a:ea typeface="Microsoft YaHei" panose="020B0503020204020204" pitchFamily="34" charset="-122"/>
            </a:endParaRPr>
          </a:p>
        </p:txBody>
      </p:sp>
      <p:sp>
        <p:nvSpPr>
          <p:cNvPr id="10" name="テキスト プレースホルダー 6">
            <a:extLst>
              <a:ext uri="{FF2B5EF4-FFF2-40B4-BE49-F238E27FC236}">
                <a16:creationId xmlns:a16="http://schemas.microsoft.com/office/drawing/2014/main" id="{4F0209DC-7DA9-888B-5AD0-20149B3A8C97}"/>
              </a:ext>
            </a:extLst>
          </p:cNvPr>
          <p:cNvSpPr txBox="1">
            <a:spLocks/>
          </p:cNvSpPr>
          <p:nvPr/>
        </p:nvSpPr>
        <p:spPr>
          <a:xfrm>
            <a:off x="374358" y="916410"/>
            <a:ext cx="5572229" cy="3781096"/>
          </a:xfrm>
          <a:prstGeom prst="rect">
            <a:avLst/>
          </a:prstGeom>
        </p:spPr>
        <p:txBody>
          <a:bodyPr rtlCol="0">
            <a:normAutofit/>
          </a:bodyPr>
          <a:lstStyle>
            <a:defPPr>
              <a:defRPr lang="ja-JP"/>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000" dirty="0">
                <a:latin typeface="Microsoft YaHei" panose="020B0503020204020204" pitchFamily="34" charset="-122"/>
                <a:ea typeface="Microsoft YaHei" panose="020B0503020204020204" pitchFamily="34" charset="-122"/>
              </a:rPr>
              <a:t>注册一个就活专用</a:t>
            </a:r>
            <a:r>
              <a:rPr kumimoji="0" lang="en-US" altLang="zh-CN" sz="2000" dirty="0" err="1">
                <a:latin typeface="Microsoft YaHei" panose="020B0503020204020204" pitchFamily="34" charset="-122"/>
                <a:ea typeface="Microsoft YaHei" panose="020B0503020204020204" pitchFamily="34" charset="-122"/>
              </a:rPr>
              <a:t>gmail</a:t>
            </a:r>
            <a:r>
              <a:rPr kumimoji="0" lang="zh-CN" altLang="en-US" sz="2000" dirty="0">
                <a:latin typeface="Microsoft YaHei" panose="020B0503020204020204" pitchFamily="34" charset="-122"/>
                <a:ea typeface="Microsoft YaHei" panose="020B0503020204020204" pitchFamily="34" charset="-122"/>
              </a:rPr>
              <a:t>邮箱</a:t>
            </a:r>
            <a:endParaRPr kumimoji="0" lang="en-US" altLang="zh-CN" sz="2000" dirty="0">
              <a:latin typeface="Microsoft YaHei" panose="020B0503020204020204" pitchFamily="34" charset="-122"/>
              <a:ea typeface="Microsoft YaHei" panose="020B0503020204020204" pitchFamily="34" charset="-122"/>
            </a:endParaRPr>
          </a:p>
          <a:p>
            <a:r>
              <a:rPr kumimoji="0" lang="zh-CN" altLang="en-US" sz="2000" dirty="0">
                <a:latin typeface="Microsoft YaHei" panose="020B0503020204020204" pitchFamily="34" charset="-122"/>
                <a:ea typeface="Microsoft YaHei" panose="020B0503020204020204" pitchFamily="34" charset="-122"/>
              </a:rPr>
              <a:t>注册新卒就活网站</a:t>
            </a:r>
            <a:endParaRPr kumimoji="0"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写出</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个</a:t>
            </a:r>
            <a:r>
              <a:rPr lang="ja-JP" altLang="en-US" sz="2000" dirty="0">
                <a:latin typeface="Microsoft YaHei" panose="020B0503020204020204" pitchFamily="34" charset="-122"/>
                <a:ea typeface="Microsoft YaHei" panose="020B0503020204020204" pitchFamily="34" charset="-122"/>
              </a:rPr>
              <a:t>エピソード（</a:t>
            </a:r>
            <a:r>
              <a:rPr lang="en-US" altLang="ja-JP" sz="2000" dirty="0">
                <a:latin typeface="Microsoft YaHei" panose="020B0503020204020204" pitchFamily="34" charset="-122"/>
                <a:ea typeface="Microsoft YaHei" panose="020B0503020204020204" pitchFamily="34" charset="-122"/>
              </a:rPr>
              <a:t>400</a:t>
            </a:r>
            <a:r>
              <a:rPr lang="ja-JP" altLang="en-US" sz="2000" dirty="0">
                <a:latin typeface="Microsoft YaHei" panose="020B0503020204020204" pitchFamily="34" charset="-122"/>
                <a:ea typeface="Microsoft YaHei" panose="020B0503020204020204" pitchFamily="34" charset="-122"/>
              </a:rPr>
              <a:t>字）</a:t>
            </a:r>
            <a:endParaRPr lang="en-US" altLang="ja-JP" sz="2000" dirty="0">
              <a:latin typeface="Microsoft YaHei" panose="020B0503020204020204" pitchFamily="34" charset="-122"/>
              <a:ea typeface="Microsoft YaHei" panose="020B0503020204020204" pitchFamily="34" charset="-122"/>
            </a:endParaRPr>
          </a:p>
          <a:p>
            <a:r>
              <a:rPr kumimoji="0" lang="zh-CN" altLang="en-US" sz="2000" dirty="0">
                <a:latin typeface="Microsoft YaHei" panose="020B0503020204020204" pitchFamily="34" charset="-122"/>
                <a:ea typeface="Microsoft YaHei" panose="020B0503020204020204" pitchFamily="34" charset="-122"/>
              </a:rPr>
              <a:t>参加任意一家公司的说明会</a:t>
            </a:r>
            <a:endParaRPr kumimoji="0" lang="en-US" altLang="zh-CN" sz="2000" dirty="0">
              <a:latin typeface="Microsoft YaHei" panose="020B0503020204020204" pitchFamily="34" charset="-122"/>
              <a:ea typeface="Microsoft YaHei" panose="020B0503020204020204" pitchFamily="34" charset="-122"/>
            </a:endParaRPr>
          </a:p>
          <a:p>
            <a:pPr lvl="1"/>
            <a:r>
              <a:rPr kumimoji="0" lang="zh-CN" altLang="en-US" sz="1600" dirty="0">
                <a:latin typeface="Microsoft YaHei" panose="020B0503020204020204" pitchFamily="34" charset="-122"/>
                <a:ea typeface="Microsoft YaHei" panose="020B0503020204020204" pitchFamily="34" charset="-122"/>
              </a:rPr>
              <a:t>完成</a:t>
            </a:r>
            <a:r>
              <a:rPr lang="en-US" altLang="zh-CN" sz="1600" dirty="0">
                <a:latin typeface="Microsoft YaHei" panose="020B0503020204020204" pitchFamily="34" charset="-122"/>
                <a:ea typeface="Microsoft YaHei" panose="020B0503020204020204" pitchFamily="34" charset="-122"/>
              </a:rPr>
              <a:t>My Page</a:t>
            </a:r>
            <a:r>
              <a:rPr lang="zh-CN" altLang="en-US" sz="1600" dirty="0">
                <a:latin typeface="Microsoft YaHei" panose="020B0503020204020204" pitchFamily="34" charset="-122"/>
                <a:ea typeface="Microsoft YaHei" panose="020B0503020204020204" pitchFamily="34" charset="-122"/>
              </a:rPr>
              <a:t>注册、</a:t>
            </a:r>
            <a:r>
              <a:rPr lang="en-US" altLang="zh-CN" sz="1600" dirty="0">
                <a:latin typeface="Microsoft YaHei" panose="020B0503020204020204" pitchFamily="34" charset="-122"/>
                <a:ea typeface="Microsoft YaHei" panose="020B0503020204020204" pitchFamily="34" charset="-122"/>
              </a:rPr>
              <a:t>ES</a:t>
            </a:r>
            <a:r>
              <a:rPr lang="zh-CN" altLang="en-US" sz="1600" dirty="0">
                <a:latin typeface="Microsoft YaHei" panose="020B0503020204020204" pitchFamily="34" charset="-122"/>
                <a:ea typeface="Microsoft YaHei" panose="020B0503020204020204" pitchFamily="34" charset="-122"/>
              </a:rPr>
              <a:t>和网测</a:t>
            </a:r>
            <a:endParaRPr kumimoji="0" lang="en-US" altLang="zh-CN" sz="1600" dirty="0">
              <a:latin typeface="Microsoft YaHei" panose="020B0503020204020204" pitchFamily="34" charset="-122"/>
              <a:ea typeface="Microsoft YaHei" panose="020B0503020204020204" pitchFamily="34" charset="-122"/>
            </a:endParaRPr>
          </a:p>
          <a:p>
            <a:r>
              <a:rPr kumimoji="0" lang="zh-CN" altLang="en-US" sz="1800" dirty="0">
                <a:latin typeface="Microsoft YaHei" panose="020B0503020204020204" pitchFamily="34" charset="-122"/>
                <a:ea typeface="Microsoft YaHei" panose="020B0503020204020204" pitchFamily="34" charset="-122"/>
              </a:rPr>
              <a:t>体验</a:t>
            </a:r>
            <a:r>
              <a:rPr lang="zh-CN" altLang="en-US" sz="1800" dirty="0">
                <a:latin typeface="Microsoft YaHei" panose="020B0503020204020204" pitchFamily="34" charset="-122"/>
                <a:ea typeface="Microsoft YaHei" panose="020B0503020204020204" pitchFamily="34" charset="-122"/>
              </a:rPr>
              <a:t>多种不</a:t>
            </a:r>
            <a:r>
              <a:rPr kumimoji="0" lang="zh-CN" altLang="en-US" sz="1800" dirty="0">
                <a:latin typeface="Microsoft YaHei" panose="020B0503020204020204" pitchFamily="34" charset="-122"/>
                <a:ea typeface="Microsoft YaHei" panose="020B0503020204020204" pitchFamily="34" charset="-122"/>
              </a:rPr>
              <a:t>同类型的选考方式和网测</a:t>
            </a:r>
            <a:endParaRPr kumimoji="0" lang="en-US" altLang="zh-CN" sz="1800" dirty="0">
              <a:latin typeface="Microsoft YaHei" panose="020B0503020204020204" pitchFamily="34" charset="-122"/>
              <a:ea typeface="Microsoft YaHei" panose="020B0503020204020204" pitchFamily="34" charset="-122"/>
            </a:endParaRPr>
          </a:p>
          <a:p>
            <a:pPr lvl="1"/>
            <a:r>
              <a:rPr kumimoji="0" lang="en-US" altLang="zh-CN" sz="1400" dirty="0" err="1">
                <a:latin typeface="Microsoft YaHei" panose="020B0503020204020204" pitchFamily="34" charset="-122"/>
                <a:ea typeface="Microsoft YaHei" panose="020B0503020204020204" pitchFamily="34" charset="-122"/>
              </a:rPr>
              <a:t>SPI,Tg</a:t>
            </a:r>
            <a:r>
              <a:rPr kumimoji="0" lang="en-US" altLang="zh-CN" sz="1400" dirty="0">
                <a:latin typeface="Microsoft YaHei" panose="020B0503020204020204" pitchFamily="34" charset="-122"/>
                <a:ea typeface="Microsoft YaHei" panose="020B0503020204020204" pitchFamily="34" charset="-122"/>
              </a:rPr>
              <a:t>-Web</a:t>
            </a:r>
            <a:r>
              <a:rPr kumimoji="0" lang="zh-CN" altLang="en-US" sz="1400" dirty="0">
                <a:latin typeface="Microsoft YaHei" panose="020B0503020204020204" pitchFamily="34" charset="-122"/>
                <a:ea typeface="Microsoft YaHei" panose="020B0503020204020204" pitchFamily="34" charset="-122"/>
              </a:rPr>
              <a:t>，玉手箱</a:t>
            </a:r>
            <a:endParaRPr kumimoji="0" lang="en-US" altLang="zh-CN" sz="1400" dirty="0">
              <a:latin typeface="Microsoft YaHei" panose="020B0503020204020204" pitchFamily="34" charset="-122"/>
              <a:ea typeface="Microsoft YaHei" panose="020B0503020204020204" pitchFamily="34" charset="-122"/>
            </a:endParaRPr>
          </a:p>
          <a:p>
            <a:pPr lvl="1"/>
            <a:r>
              <a:rPr lang="en-US" altLang="zh-CN" sz="1400" dirty="0">
                <a:latin typeface="Microsoft YaHei" panose="020B0503020204020204" pitchFamily="34" charset="-122"/>
                <a:ea typeface="Microsoft YaHei" panose="020B0503020204020204" pitchFamily="34" charset="-122"/>
              </a:rPr>
              <a:t>GD</a:t>
            </a:r>
          </a:p>
          <a:p>
            <a:pPr lvl="1"/>
            <a:r>
              <a:rPr kumimoji="0" lang="en-US" altLang="zh-CN" sz="1400" dirty="0">
                <a:latin typeface="Microsoft YaHei" panose="020B0503020204020204" pitchFamily="34" charset="-122"/>
                <a:ea typeface="Microsoft YaHei" panose="020B0503020204020204" pitchFamily="34" charset="-122"/>
              </a:rPr>
              <a:t>Case</a:t>
            </a:r>
          </a:p>
          <a:p>
            <a:pPr lvl="1"/>
            <a:r>
              <a:rPr kumimoji="0" lang="zh-CN" altLang="en-US" sz="1400" dirty="0">
                <a:latin typeface="Microsoft YaHei" panose="020B0503020204020204" pitchFamily="34" charset="-122"/>
                <a:ea typeface="Microsoft YaHei" panose="020B0503020204020204" pitchFamily="34" charset="-122"/>
              </a:rPr>
              <a:t>群面</a:t>
            </a:r>
            <a:endParaRPr kumimoji="0" lang="en-US" altLang="zh-CN" sz="1400" dirty="0">
              <a:latin typeface="Microsoft YaHei" panose="020B0503020204020204" pitchFamily="34" charset="-122"/>
              <a:ea typeface="Microsoft YaHei" panose="020B0503020204020204" pitchFamily="34" charset="-122"/>
            </a:endParaRPr>
          </a:p>
        </p:txBody>
      </p:sp>
      <p:graphicFrame>
        <p:nvGraphicFramePr>
          <p:cNvPr id="4" name="表 3">
            <a:extLst>
              <a:ext uri="{FF2B5EF4-FFF2-40B4-BE49-F238E27FC236}">
                <a16:creationId xmlns:a16="http://schemas.microsoft.com/office/drawing/2014/main" id="{765FA486-38A1-DB6D-CFD3-DE249AA8A31D}"/>
              </a:ext>
            </a:extLst>
          </p:cNvPr>
          <p:cNvGraphicFramePr>
            <a:graphicFrameLocks noGrp="1"/>
          </p:cNvGraphicFramePr>
          <p:nvPr>
            <p:extLst>
              <p:ext uri="{D42A27DB-BD31-4B8C-83A1-F6EECF244321}">
                <p14:modId xmlns:p14="http://schemas.microsoft.com/office/powerpoint/2010/main" val="412197277"/>
              </p:ext>
            </p:extLst>
          </p:nvPr>
        </p:nvGraphicFramePr>
        <p:xfrm>
          <a:off x="5044967" y="1428949"/>
          <a:ext cx="6980661" cy="4680000"/>
        </p:xfrm>
        <a:graphic>
          <a:graphicData uri="http://schemas.openxmlformats.org/drawingml/2006/table">
            <a:tbl>
              <a:tblPr firstRow="1" bandRow="1">
                <a:tableStyleId>{2A488322-F2BA-4B5B-9748-0D474271808F}</a:tableStyleId>
              </a:tblPr>
              <a:tblGrid>
                <a:gridCol w="1053136">
                  <a:extLst>
                    <a:ext uri="{9D8B030D-6E8A-4147-A177-3AD203B41FA5}">
                      <a16:colId xmlns:a16="http://schemas.microsoft.com/office/drawing/2014/main" val="3378867819"/>
                    </a:ext>
                  </a:extLst>
                </a:gridCol>
                <a:gridCol w="2251316">
                  <a:extLst>
                    <a:ext uri="{9D8B030D-6E8A-4147-A177-3AD203B41FA5}">
                      <a16:colId xmlns:a16="http://schemas.microsoft.com/office/drawing/2014/main" val="1502227818"/>
                    </a:ext>
                  </a:extLst>
                </a:gridCol>
                <a:gridCol w="3676209">
                  <a:extLst>
                    <a:ext uri="{9D8B030D-6E8A-4147-A177-3AD203B41FA5}">
                      <a16:colId xmlns:a16="http://schemas.microsoft.com/office/drawing/2014/main" val="3569808801"/>
                    </a:ext>
                  </a:extLst>
                </a:gridCol>
              </a:tblGrid>
              <a:tr h="360000">
                <a:tc>
                  <a:txBody>
                    <a:bodyPr/>
                    <a:lstStyle/>
                    <a:p>
                      <a:r>
                        <a:rPr kumimoji="1" lang="en-US" altLang="ja-JP" sz="1400" dirty="0"/>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サイト名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使い方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5887340"/>
                  </a:ext>
                </a:extLst>
              </a:tr>
              <a:tr h="360000">
                <a:tc>
                  <a:txBody>
                    <a:bodyPr/>
                    <a:lstStyle/>
                    <a:p>
                      <a:r>
                        <a:rPr kumimoji="1" lang="en-US" altLang="ja-JP" sz="1400" dirty="0"/>
                        <a:t>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dirty="0"/>
                        <a:t>One Career</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dirty="0"/>
                        <a:t>ES</a:t>
                      </a:r>
                      <a:r>
                        <a:rPr kumimoji="1" lang="ja-JP" altLang="en-US" sz="1400" dirty="0"/>
                        <a:t>、面接、選考体験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4535739"/>
                  </a:ext>
                </a:extLst>
              </a:tr>
              <a:tr h="360000">
                <a:tc>
                  <a:txBody>
                    <a:bodyPr/>
                    <a:lstStyle/>
                    <a:p>
                      <a:r>
                        <a:rPr kumimoji="1" lang="en-US" altLang="ja-JP" sz="1400" dirty="0"/>
                        <a:t>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dirty="0"/>
                        <a:t>Type</a:t>
                      </a:r>
                      <a:r>
                        <a:rPr kumimoji="1" lang="ja-JP" altLang="en-US" sz="1400" dirty="0"/>
                        <a:t>就活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合同説明会、選考締め切り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1702599"/>
                  </a:ext>
                </a:extLst>
              </a:tr>
              <a:tr h="360000">
                <a:tc>
                  <a:txBody>
                    <a:bodyPr/>
                    <a:lstStyle/>
                    <a:p>
                      <a:r>
                        <a:rPr kumimoji="1" lang="en-US" altLang="ja-JP" sz="1400" dirty="0"/>
                        <a:t>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外資就活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ES</a:t>
                      </a:r>
                      <a:r>
                        <a:rPr kumimoji="1" lang="ja-JP" altLang="en-US" sz="1400" dirty="0"/>
                        <a:t>、面接、選考体験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1457479"/>
                  </a:ext>
                </a:extLst>
              </a:tr>
              <a:tr h="360000">
                <a:tc>
                  <a:txBody>
                    <a:bodyPr/>
                    <a:lstStyle/>
                    <a:p>
                      <a:r>
                        <a:rPr kumimoji="1" lang="en-US" altLang="ja-JP" sz="1400" dirty="0"/>
                        <a:t>4</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dirty="0"/>
                        <a:t>CFN</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海外選考ルート、英語力が必要なポジション情報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4807195"/>
                  </a:ext>
                </a:extLst>
              </a:tr>
              <a:tr h="360000">
                <a:tc>
                  <a:txBody>
                    <a:bodyPr/>
                    <a:lstStyle/>
                    <a:p>
                      <a:r>
                        <a:rPr kumimoji="1" lang="en-US" altLang="ja-JP" sz="1400" dirty="0"/>
                        <a:t>5</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dirty="0"/>
                        <a:t>Line</a:t>
                      </a:r>
                      <a:r>
                        <a:rPr kumimoji="1" lang="ja-JP" altLang="en-US" sz="1400" dirty="0"/>
                        <a:t> </a:t>
                      </a:r>
                      <a:r>
                        <a:rPr kumimoji="1" lang="en-US" altLang="ja-JP" sz="1400" dirty="0" err="1"/>
                        <a:t>Openchat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情報収集、</a:t>
                      </a:r>
                      <a:r>
                        <a:rPr kumimoji="1" lang="en-US" altLang="ja-JP" sz="1400" dirty="0"/>
                        <a:t>GD/Case</a:t>
                      </a:r>
                      <a:r>
                        <a:rPr kumimoji="1" lang="ja-JP" altLang="en-US" sz="1400" dirty="0"/>
                        <a:t>練習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7307345"/>
                  </a:ext>
                </a:extLst>
              </a:tr>
              <a:tr h="360000">
                <a:tc>
                  <a:txBody>
                    <a:bodyPr/>
                    <a:lstStyle/>
                    <a:p>
                      <a:r>
                        <a:rPr kumimoji="1" lang="en-US" altLang="ja-JP" sz="1400" dirty="0"/>
                        <a:t>6</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マイナビ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企業研究、選考締め切り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7038083"/>
                  </a:ext>
                </a:extLst>
              </a:tr>
              <a:tr h="360000">
                <a:tc>
                  <a:txBody>
                    <a:bodyPr/>
                    <a:lstStyle/>
                    <a:p>
                      <a:r>
                        <a:rPr kumimoji="1" lang="en-US" altLang="ja-JP" sz="1400" dirty="0"/>
                        <a:t>7</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リクナビ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企業研究、選考締め切り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858490"/>
                  </a:ext>
                </a:extLst>
              </a:tr>
              <a:tr h="360000">
                <a:tc>
                  <a:txBody>
                    <a:bodyPr/>
                    <a:lstStyle/>
                    <a:p>
                      <a:r>
                        <a:rPr kumimoji="1" lang="en-US" altLang="ja-JP" sz="1400" dirty="0"/>
                        <a:t>8</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b="0" i="0" kern="1200" dirty="0" err="1">
                          <a:solidFill>
                            <a:schemeClr val="dk1"/>
                          </a:solidFill>
                          <a:effectLst/>
                          <a:latin typeface="+mn-lt"/>
                          <a:ea typeface="+mn-ea"/>
                          <a:cs typeface="+mn-cs"/>
                        </a:rPr>
                        <a:t>OpenWork</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企業のランキング、口コミ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3973740"/>
                  </a:ext>
                </a:extLst>
              </a:tr>
              <a:tr h="360000">
                <a:tc>
                  <a:txBody>
                    <a:bodyPr/>
                    <a:lstStyle/>
                    <a:p>
                      <a:r>
                        <a:rPr kumimoji="1" lang="en-US" altLang="ja-JP" sz="1400" dirty="0"/>
                        <a:t>9</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ビズリーチキャンパス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OBOG</a:t>
                      </a:r>
                      <a:r>
                        <a:rPr kumimoji="1" lang="ja-JP" altLang="en-US" sz="1400" dirty="0"/>
                        <a:t>訪問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720295"/>
                  </a:ext>
                </a:extLst>
              </a:tr>
              <a:tr h="360000">
                <a:tc>
                  <a:txBody>
                    <a:bodyPr/>
                    <a:lstStyle/>
                    <a:p>
                      <a:r>
                        <a:rPr kumimoji="1" lang="en-US" altLang="ja-JP" sz="1400" dirty="0"/>
                        <a:t>10</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b="0" i="0" kern="1200" dirty="0">
                          <a:solidFill>
                            <a:schemeClr val="dk1"/>
                          </a:solidFill>
                          <a:effectLst/>
                          <a:latin typeface="+mn-lt"/>
                          <a:ea typeface="+mn-ea"/>
                          <a:cs typeface="+mn-cs"/>
                        </a:rPr>
                        <a:t>OB</a:t>
                      </a:r>
                      <a:r>
                        <a:rPr kumimoji="1" lang="ja-JP" altLang="en-US" sz="1400" b="0" i="0" kern="1200" dirty="0">
                          <a:solidFill>
                            <a:schemeClr val="dk1"/>
                          </a:solidFill>
                          <a:effectLst/>
                          <a:latin typeface="+mn-lt"/>
                          <a:ea typeface="+mn-ea"/>
                          <a:cs typeface="+mn-cs"/>
                        </a:rPr>
                        <a:t>トーク</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OBOG</a:t>
                      </a:r>
                      <a:r>
                        <a:rPr kumimoji="1" lang="ja-JP" altLang="en-US" sz="1400" dirty="0"/>
                        <a:t>訪問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2414886"/>
                  </a:ext>
                </a:extLst>
              </a:tr>
              <a:tr h="360000">
                <a:tc>
                  <a:txBody>
                    <a:bodyPr/>
                    <a:lstStyle/>
                    <a:p>
                      <a:r>
                        <a:rPr kumimoji="1" lang="en-US" altLang="ja-JP" sz="1400" dirty="0"/>
                        <a:t>11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マッチャー（</a:t>
                      </a:r>
                      <a:r>
                        <a:rPr kumimoji="1" lang="en-US" altLang="ja-JP" sz="1400" b="0" i="0" kern="1200" dirty="0">
                          <a:solidFill>
                            <a:schemeClr val="dk1"/>
                          </a:solidFill>
                          <a:effectLst/>
                          <a:latin typeface="+mn-lt"/>
                          <a:ea typeface="+mn-ea"/>
                          <a:cs typeface="+mn-cs"/>
                        </a:rPr>
                        <a:t>Matcher</a:t>
                      </a:r>
                      <a:r>
                        <a:rPr kumimoji="1" lang="ja-JP" altLang="en-US" sz="1400" b="0" i="0" kern="1200" dirty="0">
                          <a:solidFill>
                            <a:schemeClr val="dk1"/>
                          </a:solidFill>
                          <a:effectLst/>
                          <a:latin typeface="+mn-lt"/>
                          <a:ea typeface="+mn-ea"/>
                          <a:cs typeface="+mn-cs"/>
                        </a:rPr>
                        <a:t>）</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400" dirty="0"/>
                        <a:t>OBOG</a:t>
                      </a:r>
                      <a:r>
                        <a:rPr kumimoji="1" lang="ja-JP" altLang="en-US" sz="1400" dirty="0"/>
                        <a:t>訪問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938277"/>
                  </a:ext>
                </a:extLst>
              </a:tr>
              <a:tr h="360000">
                <a:tc>
                  <a:txBody>
                    <a:bodyPr/>
                    <a:lstStyle/>
                    <a:p>
                      <a:r>
                        <a:rPr kumimoji="1" lang="en-US" altLang="ja-JP" sz="1400" dirty="0"/>
                        <a:t>12</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アカリク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dirty="0"/>
                        <a:t>理系院生対象の就活サポート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306671"/>
                  </a:ext>
                </a:extLst>
              </a:tr>
            </a:tbl>
          </a:graphicData>
        </a:graphic>
      </p:graphicFrame>
      <p:sp>
        <p:nvSpPr>
          <p:cNvPr id="5" name="タイトル 1">
            <a:extLst>
              <a:ext uri="{FF2B5EF4-FFF2-40B4-BE49-F238E27FC236}">
                <a16:creationId xmlns:a16="http://schemas.microsoft.com/office/drawing/2014/main" id="{9D68429C-FD52-89B5-0A2C-D8F95AEB7BC8}"/>
              </a:ext>
            </a:extLst>
          </p:cNvPr>
          <p:cNvSpPr txBox="1">
            <a:spLocks/>
          </p:cNvSpPr>
          <p:nvPr/>
        </p:nvSpPr>
        <p:spPr>
          <a:xfrm>
            <a:off x="4540469" y="384679"/>
            <a:ext cx="2137804" cy="971155"/>
          </a:xfrm>
          <a:prstGeom prst="rect">
            <a:avLst/>
          </a:prstGeom>
        </p:spPr>
        <p:txBody>
          <a:bodyPr vert="horz" lIns="91440" tIns="45720" rIns="91440" bIns="45720" rtlCol="0" anchor="b">
            <a:normAutofit/>
          </a:bodyPr>
          <a:lstStyle>
            <a:defPPr>
              <a:defRPr lang="ja-JP"/>
            </a:defPPr>
            <a:lvl1pPr algn="l" defTabSz="914400" rtl="0" eaLnBrk="1" latinLnBrk="0" hangingPunct="1">
              <a:lnSpc>
                <a:spcPct val="90000"/>
              </a:lnSpc>
              <a:spcBef>
                <a:spcPct val="0"/>
              </a:spcBef>
              <a:buNone/>
              <a:defRPr kumimoji="1" lang="ja-JP" sz="2800" b="1" kern="1200" cap="all" baseline="0">
                <a:solidFill>
                  <a:schemeClr val="tx1"/>
                </a:solidFill>
                <a:latin typeface="Meiryo UI" panose="020B0604030504040204" pitchFamily="50" charset="-128"/>
                <a:ea typeface="Meiryo UI" panose="020B0604030504040204" pitchFamily="50" charset="-128"/>
                <a:cs typeface="+mj-cs"/>
              </a:defRPr>
            </a:lvl1pPr>
          </a:lstStyle>
          <a:p>
            <a:pPr algn="r"/>
            <a:r>
              <a:rPr lang="zh-CN" altLang="en-US" sz="2000" u="sng" dirty="0">
                <a:solidFill>
                  <a:schemeClr val="accent1"/>
                </a:solidFill>
                <a:latin typeface="Microsoft YaHei" panose="020B0503020204020204" pitchFamily="34" charset="-122"/>
                <a:ea typeface="Microsoft YaHei" panose="020B0503020204020204" pitchFamily="34" charset="-122"/>
              </a:rPr>
              <a:t>新卒就活网站</a:t>
            </a:r>
            <a:endParaRPr lang="en-US" altLang="ja-JP" sz="2000" u="sng" dirty="0">
              <a:solidFill>
                <a:schemeClr val="accent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6447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1EBF3-0D14-34E3-4018-3E98B3A12F9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99C1B77-E88F-02F9-443F-9B9E7A461AEA}"/>
              </a:ext>
            </a:extLst>
          </p:cNvPr>
          <p:cNvSpPr>
            <a:spLocks noGrp="1"/>
          </p:cNvSpPr>
          <p:nvPr>
            <p:ph type="title"/>
          </p:nvPr>
        </p:nvSpPr>
        <p:spPr>
          <a:xfrm>
            <a:off x="6197601" y="2953341"/>
            <a:ext cx="5854306" cy="805511"/>
          </a:xfrm>
        </p:spPr>
        <p:txBody>
          <a:bodyPr rtlCol="0">
            <a:normAutofit/>
          </a:bodyPr>
          <a:lstStyle>
            <a:defPPr>
              <a:defRPr lang="ja-JP"/>
            </a:defPPr>
          </a:lstStyle>
          <a:p>
            <a:pPr algn="r"/>
            <a:r>
              <a:rPr lang="ja-JP" altLang="en-US" sz="4000" dirty="0">
                <a:latin typeface="Microsoft YaHei" panose="020B0503020204020204" pitchFamily="34" charset="-122"/>
                <a:ea typeface="Microsoft YaHei" panose="020B0503020204020204" pitchFamily="34" charset="-122"/>
              </a:rPr>
              <a:t>新卒就职</a:t>
            </a:r>
            <a:r>
              <a:rPr lang="en-US" altLang="ja-JP" sz="4000" dirty="0">
                <a:latin typeface="Microsoft YaHei" panose="020B0503020204020204" pitchFamily="34" charset="-122"/>
                <a:ea typeface="Microsoft YaHei" panose="020B0503020204020204" pitchFamily="34" charset="-122"/>
              </a:rPr>
              <a:t>Q&amp;A</a:t>
            </a:r>
          </a:p>
        </p:txBody>
      </p:sp>
    </p:spTree>
    <p:extLst>
      <p:ext uri="{BB962C8B-B14F-4D97-AF65-F5344CB8AC3E}">
        <p14:creationId xmlns:p14="http://schemas.microsoft.com/office/powerpoint/2010/main" val="24128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493F95EE-A539-A20C-323E-B21D6A9D2459}"/>
              </a:ext>
            </a:extLst>
          </p:cNvPr>
          <p:cNvSpPr txBox="1">
            <a:spLocks/>
          </p:cNvSpPr>
          <p:nvPr/>
        </p:nvSpPr>
        <p:spPr>
          <a:xfrm>
            <a:off x="412359" y="1291742"/>
            <a:ext cx="6919880" cy="709229"/>
          </a:xfrm>
          <a:prstGeom prst="rect">
            <a:avLst/>
          </a:prstGeom>
        </p:spPr>
        <p:txBody>
          <a:bodyPr vert="horz" lIns="91440" tIns="45720" rIns="91440" bIns="45720" rtlCol="0" anchor="b">
            <a:normAutofit fontScale="97500"/>
          </a:bodyPr>
          <a:lstStyle>
            <a:defPPr>
              <a:defRPr lang="ja-JP"/>
            </a:defPPr>
            <a:lvl1pPr algn="l" defTabSz="914400" rtl="0" eaLnBrk="1" latinLnBrk="0" hangingPunct="1">
              <a:lnSpc>
                <a:spcPct val="90000"/>
              </a:lnSpc>
              <a:spcBef>
                <a:spcPct val="0"/>
              </a:spcBef>
              <a:buNone/>
              <a:defRPr kumimoji="1" lang="ja-JP" sz="4000" b="1" kern="1200" cap="all" baseline="0">
                <a:solidFill>
                  <a:schemeClr val="tx1"/>
                </a:solidFill>
                <a:latin typeface="Meiryo UI" panose="020B0604030504040204" pitchFamily="50" charset="-128"/>
                <a:ea typeface="Meiryo UI" panose="020B0604030504040204" pitchFamily="50" charset="-128"/>
                <a:cs typeface="+mj-cs"/>
              </a:defRPr>
            </a:lvl1pPr>
          </a:lstStyle>
          <a:p>
            <a:r>
              <a:rPr lang="zh-CN" altLang="en-US" sz="3200" dirty="0">
                <a:solidFill>
                  <a:schemeClr val="accent6">
                    <a:lumMod val="50000"/>
                  </a:schemeClr>
                </a:solidFill>
                <a:latin typeface="LXGW WenKai" pitchFamily="2" charset="-120"/>
                <a:ea typeface="LXGW WenKai" pitchFamily="2" charset="-120"/>
              </a:rPr>
              <a:t>联系我们</a:t>
            </a:r>
            <a:r>
              <a:rPr lang="ja-JP" altLang="en-US" sz="3200" dirty="0">
                <a:solidFill>
                  <a:schemeClr val="accent6">
                    <a:lumMod val="50000"/>
                  </a:schemeClr>
                </a:solidFill>
                <a:latin typeface="LXGW WenKai" pitchFamily="2" charset="-120"/>
                <a:ea typeface="LXGW WenKai" pitchFamily="2" charset="-120"/>
              </a:rPr>
              <a:t>↓</a:t>
            </a:r>
          </a:p>
        </p:txBody>
      </p:sp>
      <p:pic>
        <p:nvPicPr>
          <p:cNvPr id="3" name="図 2" descr="QR コード&#10;&#10;AI によって生成されたコンテンツは間違っている可能性があります。">
            <a:extLst>
              <a:ext uri="{FF2B5EF4-FFF2-40B4-BE49-F238E27FC236}">
                <a16:creationId xmlns:a16="http://schemas.microsoft.com/office/drawing/2014/main" id="{32D8F714-5CF0-85BF-E2EF-2A83EB490673}"/>
              </a:ext>
            </a:extLst>
          </p:cNvPr>
          <p:cNvPicPr>
            <a:picLocks noChangeAspect="1"/>
          </p:cNvPicPr>
          <p:nvPr/>
        </p:nvPicPr>
        <p:blipFill>
          <a:blip r:embed="rId3"/>
          <a:srcRect t="24276"/>
          <a:stretch/>
        </p:blipFill>
        <p:spPr>
          <a:xfrm>
            <a:off x="733794" y="2194560"/>
            <a:ext cx="3138217" cy="3947869"/>
          </a:xfrm>
          <a:prstGeom prst="rect">
            <a:avLst/>
          </a:prstGeom>
        </p:spPr>
      </p:pic>
      <p:pic>
        <p:nvPicPr>
          <p:cNvPr id="6" name="図 5" descr="テキスト&#10;&#10;AI によって生成されたコンテンツは間違っている可能性があります。">
            <a:extLst>
              <a:ext uri="{FF2B5EF4-FFF2-40B4-BE49-F238E27FC236}">
                <a16:creationId xmlns:a16="http://schemas.microsoft.com/office/drawing/2014/main" id="{38662C96-D3E3-2A7E-D3AC-23EC7AD24553}"/>
              </a:ext>
            </a:extLst>
          </p:cNvPr>
          <p:cNvPicPr>
            <a:picLocks noChangeAspect="1"/>
          </p:cNvPicPr>
          <p:nvPr/>
        </p:nvPicPr>
        <p:blipFill>
          <a:blip r:embed="rId4"/>
          <a:srcRect t="5701" b="11173"/>
          <a:stretch/>
        </p:blipFill>
        <p:spPr>
          <a:xfrm>
            <a:off x="4511508" y="1976994"/>
            <a:ext cx="2332917" cy="4196782"/>
          </a:xfrm>
          <a:prstGeom prst="rect">
            <a:avLst/>
          </a:prstGeom>
        </p:spPr>
      </p:pic>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1">
            <a:extLst>
              <a:ext uri="{FF2B5EF4-FFF2-40B4-BE49-F238E27FC236}">
                <a16:creationId xmlns:a16="http://schemas.microsoft.com/office/drawing/2014/main" id="{30B80822-3DC0-404E-AE41-386FFFD0F6D4}"/>
              </a:ext>
            </a:extLst>
          </p:cNvPr>
          <p:cNvSpPr txBox="1">
            <a:spLocks/>
          </p:cNvSpPr>
          <p:nvPr/>
        </p:nvSpPr>
        <p:spPr>
          <a:xfrm>
            <a:off x="1071045" y="777280"/>
            <a:ext cx="10405174" cy="626061"/>
          </a:xfrm>
          <a:prstGeom prst="rect">
            <a:avLst/>
          </a:prstGeom>
        </p:spPr>
        <p:txBody>
          <a:bodyPr vert="horz" lIns="91440" tIns="45720" rIns="91440" bIns="45720" rtlCol="0" anchor="b">
            <a:normAutofit/>
          </a:bodyPr>
          <a:lstStyle>
            <a:defPPr>
              <a:defRPr lang="ja-JP"/>
            </a:defPPr>
            <a:lvl1pPr algn="l" defTabSz="914400" rtl="0" eaLnBrk="1" latinLnBrk="0" hangingPunct="1">
              <a:lnSpc>
                <a:spcPct val="90000"/>
              </a:lnSpc>
              <a:spcBef>
                <a:spcPct val="0"/>
              </a:spcBef>
              <a:buNone/>
              <a:defRPr kumimoji="1" lang="ja-JP" sz="2800" b="1" kern="1200" cap="all" baseline="0">
                <a:solidFill>
                  <a:schemeClr val="tx1"/>
                </a:solidFill>
                <a:latin typeface="Meiryo UI" panose="020B0604030504040204" pitchFamily="50" charset="-128"/>
                <a:ea typeface="Meiryo UI" panose="020B0604030504040204" pitchFamily="50" charset="-128"/>
                <a:cs typeface="+mj-cs"/>
              </a:defRPr>
            </a:lvl1pPr>
          </a:lstStyle>
          <a:p>
            <a:r>
              <a:rPr lang="zh-CN" altLang="en-US" dirty="0">
                <a:latin typeface="Microsoft YaHei" panose="020B0503020204020204" pitchFamily="34" charset="-122"/>
                <a:ea typeface="Microsoft YaHei" panose="020B0503020204020204" pitchFamily="34" charset="-122"/>
              </a:rPr>
              <a:t>主讲人介绍</a:t>
            </a:r>
            <a:endParaRPr lang="ja-JP" altLang="en-US" dirty="0">
              <a:latin typeface="Microsoft YaHei" panose="020B0503020204020204" pitchFamily="34" charset="-122"/>
              <a:ea typeface="Microsoft YaHei" panose="020B0503020204020204" pitchFamily="34" charset="-122"/>
            </a:endParaRPr>
          </a:p>
        </p:txBody>
      </p:sp>
      <p:pic>
        <p:nvPicPr>
          <p:cNvPr id="6" name="図 5" descr="テキスト, 手紙&#10;&#10;AI によって生成されたコンテンツは間違っている可能性があります。">
            <a:extLst>
              <a:ext uri="{FF2B5EF4-FFF2-40B4-BE49-F238E27FC236}">
                <a16:creationId xmlns:a16="http://schemas.microsoft.com/office/drawing/2014/main" id="{3A29E1B8-2F09-E09C-61D2-B5F9A59C85EC}"/>
              </a:ext>
            </a:extLst>
          </p:cNvPr>
          <p:cNvPicPr>
            <a:picLocks noChangeAspect="1"/>
          </p:cNvPicPr>
          <p:nvPr/>
        </p:nvPicPr>
        <p:blipFill>
          <a:blip r:embed="rId3"/>
          <a:stretch>
            <a:fillRect/>
          </a:stretch>
        </p:blipFill>
        <p:spPr>
          <a:xfrm>
            <a:off x="1120402" y="1434991"/>
            <a:ext cx="3561229" cy="4748305"/>
          </a:xfrm>
          <a:prstGeom prst="rect">
            <a:avLst/>
          </a:prstGeom>
        </p:spPr>
      </p:pic>
      <p:pic>
        <p:nvPicPr>
          <p:cNvPr id="4" name="図 3" descr="テキスト&#10;&#10;AI によって生成されたコンテンツは間違っている可能性があります。">
            <a:extLst>
              <a:ext uri="{FF2B5EF4-FFF2-40B4-BE49-F238E27FC236}">
                <a16:creationId xmlns:a16="http://schemas.microsoft.com/office/drawing/2014/main" id="{D8871BE9-D9CB-DDDC-90DB-F3C83E5420BB}"/>
              </a:ext>
            </a:extLst>
          </p:cNvPr>
          <p:cNvPicPr>
            <a:picLocks noChangeAspect="1"/>
          </p:cNvPicPr>
          <p:nvPr/>
        </p:nvPicPr>
        <p:blipFill>
          <a:blip r:embed="rId4"/>
          <a:srcRect t="5885"/>
          <a:stretch/>
        </p:blipFill>
        <p:spPr>
          <a:xfrm>
            <a:off x="5343928" y="1362140"/>
            <a:ext cx="2371705" cy="4830555"/>
          </a:xfrm>
          <a:prstGeom prst="rect">
            <a:avLst/>
          </a:prstGeom>
        </p:spPr>
      </p:pic>
      <p:sp>
        <p:nvSpPr>
          <p:cNvPr id="7" name="吹き出し: 角を丸めた四角形 6">
            <a:extLst>
              <a:ext uri="{FF2B5EF4-FFF2-40B4-BE49-F238E27FC236}">
                <a16:creationId xmlns:a16="http://schemas.microsoft.com/office/drawing/2014/main" id="{80ECD081-60D2-23A7-7B1B-A8440C9C3776}"/>
              </a:ext>
            </a:extLst>
          </p:cNvPr>
          <p:cNvSpPr/>
          <p:nvPr/>
        </p:nvSpPr>
        <p:spPr>
          <a:xfrm>
            <a:off x="8223293" y="2099966"/>
            <a:ext cx="3720663" cy="1860331"/>
          </a:xfrm>
          <a:prstGeom prst="wedgeRoundRectCallout">
            <a:avLst>
              <a:gd name="adj1" fmla="val -34515"/>
              <a:gd name="adj2" fmla="val 58532"/>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4"/>
                </a:solidFill>
                <a:latin typeface="Microsoft YaHei" panose="020B0503020204020204" pitchFamily="34" charset="-122"/>
                <a:ea typeface="Microsoft YaHei" panose="020B0503020204020204" pitchFamily="34" charset="-122"/>
              </a:rPr>
              <a:t>粽子的</a:t>
            </a:r>
            <a:r>
              <a:rPr kumimoji="1" lang="ja-JP" altLang="en-US" dirty="0">
                <a:solidFill>
                  <a:schemeClr val="accent4"/>
                </a:solidFill>
                <a:latin typeface="Microsoft YaHei" panose="020B0503020204020204" pitchFamily="34" charset="-122"/>
                <a:ea typeface="Microsoft YaHei" panose="020B0503020204020204" pitchFamily="34" charset="-122"/>
              </a:rPr>
              <a:t>小红书号</a:t>
            </a:r>
            <a:endParaRPr kumimoji="1" lang="en-US" altLang="ja-JP" dirty="0">
              <a:solidFill>
                <a:schemeClr val="accent4"/>
              </a:solidFill>
              <a:latin typeface="Microsoft YaHei" panose="020B0503020204020204" pitchFamily="34" charset="-122"/>
              <a:ea typeface="Microsoft YaHei" panose="020B0503020204020204" pitchFamily="34" charset="-122"/>
            </a:endParaRPr>
          </a:p>
          <a:p>
            <a:pPr algn="ctr"/>
            <a:r>
              <a:rPr kumimoji="1" lang="en-US" altLang="ja-JP" b="1" u="sng" dirty="0">
                <a:solidFill>
                  <a:schemeClr val="tx1"/>
                </a:solidFill>
                <a:latin typeface="Microsoft YaHei" panose="020B0503020204020204" pitchFamily="34" charset="-122"/>
                <a:ea typeface="Microsoft YaHei" panose="020B0503020204020204" pitchFamily="34" charset="-122"/>
              </a:rPr>
              <a:t>@</a:t>
            </a:r>
            <a:r>
              <a:rPr kumimoji="1" lang="ja-JP" altLang="en-US" b="1" u="sng" dirty="0">
                <a:solidFill>
                  <a:schemeClr val="tx1"/>
                </a:solidFill>
                <a:latin typeface="Microsoft YaHei" panose="020B0503020204020204" pitchFamily="34" charset="-122"/>
                <a:ea typeface="Microsoft YaHei" panose="020B0503020204020204" pitchFamily="34" charset="-122"/>
              </a:rPr>
              <a:t>哈鲁和茶茶</a:t>
            </a:r>
          </a:p>
          <a:p>
            <a:pPr algn="ctr"/>
            <a:endParaRPr kumimoji="1" lang="ja-JP" altLang="en-US" dirty="0">
              <a:solidFill>
                <a:schemeClr val="accent4"/>
              </a:solidFill>
              <a:latin typeface="Microsoft YaHei" panose="020B0503020204020204" pitchFamily="34" charset="-122"/>
              <a:ea typeface="Microsoft YaHei" panose="020B0503020204020204" pitchFamily="34" charset="-122"/>
            </a:endParaRPr>
          </a:p>
          <a:p>
            <a:pPr algn="ctr"/>
            <a:r>
              <a:rPr kumimoji="1" lang="ja-JP" altLang="en-US" dirty="0">
                <a:solidFill>
                  <a:schemeClr val="accent4"/>
                </a:solidFill>
                <a:latin typeface="Microsoft YaHei" panose="020B0503020204020204" pitchFamily="34" charset="-122"/>
                <a:ea typeface="Microsoft YaHei" panose="020B0503020204020204" pitchFamily="34" charset="-122"/>
              </a:rPr>
              <a:t>私塾小红书号</a:t>
            </a:r>
            <a:r>
              <a:rPr kumimoji="1" lang="en-US" altLang="ja-JP" dirty="0">
                <a:solidFill>
                  <a:schemeClr val="accent4"/>
                </a:solidFill>
                <a:latin typeface="Microsoft YaHei" panose="020B0503020204020204" pitchFamily="34" charset="-122"/>
                <a:ea typeface="Microsoft YaHei" panose="020B0503020204020204" pitchFamily="34" charset="-122"/>
              </a:rPr>
              <a:t>@</a:t>
            </a:r>
          </a:p>
          <a:p>
            <a:pPr algn="ctr"/>
            <a:r>
              <a:rPr kumimoji="1" lang="en-US" altLang="ja-JP" b="1" u="sng" dirty="0" err="1">
                <a:solidFill>
                  <a:schemeClr val="tx1"/>
                </a:solidFill>
                <a:latin typeface="Microsoft YaHei" panose="020B0503020204020204" pitchFamily="34" charset="-122"/>
                <a:ea typeface="Microsoft YaHei" panose="020B0503020204020204" pitchFamily="34" charset="-122"/>
              </a:rPr>
              <a:t>DreamOffer</a:t>
            </a:r>
            <a:r>
              <a:rPr kumimoji="1" lang="ja-JP" altLang="en-US" b="1" u="sng" dirty="0">
                <a:solidFill>
                  <a:schemeClr val="tx1"/>
                </a:solidFill>
                <a:latin typeface="Microsoft YaHei" panose="020B0503020204020204" pitchFamily="34" charset="-122"/>
                <a:ea typeface="Microsoft YaHei" panose="020B0503020204020204" pitchFamily="34" charset="-122"/>
              </a:rPr>
              <a:t>内定收割机</a:t>
            </a:r>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026C8-16F6-B9BB-2FB9-25FD194DEF7F}"/>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49D4714-3DF8-CCDC-C2F5-AFBF54399AD2}"/>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4</a:t>
            </a:fld>
            <a:endParaRPr lang="ja-JP" dirty="0">
              <a:latin typeface="Microsoft YaHei" panose="020B0503020204020204" pitchFamily="34" charset="-122"/>
              <a:ea typeface="Microsoft YaHei" panose="020B0503020204020204" pitchFamily="34" charset="-122"/>
            </a:endParaRPr>
          </a:p>
        </p:txBody>
      </p:sp>
      <p:sp>
        <p:nvSpPr>
          <p:cNvPr id="4" name="タイトル 1">
            <a:extLst>
              <a:ext uri="{FF2B5EF4-FFF2-40B4-BE49-F238E27FC236}">
                <a16:creationId xmlns:a16="http://schemas.microsoft.com/office/drawing/2014/main" id="{5DA789F3-1AF2-9CC0-19CA-6608538FE6BC}"/>
              </a:ext>
            </a:extLst>
          </p:cNvPr>
          <p:cNvSpPr txBox="1">
            <a:spLocks/>
          </p:cNvSpPr>
          <p:nvPr/>
        </p:nvSpPr>
        <p:spPr>
          <a:xfrm>
            <a:off x="319434" y="124612"/>
            <a:ext cx="10405174" cy="626061"/>
          </a:xfrm>
          <a:prstGeom prst="rect">
            <a:avLst/>
          </a:prstGeom>
        </p:spPr>
        <p:txBody>
          <a:bodyPr vert="horz" lIns="91440" tIns="45720" rIns="91440" bIns="45720" rtlCol="0" anchor="b">
            <a:normAutofit/>
          </a:bodyPr>
          <a:lstStyle>
            <a:defPPr>
              <a:defRPr lang="ja-JP"/>
            </a:defPPr>
            <a:lvl1pPr algn="l" defTabSz="914400" rtl="0" eaLnBrk="1" latinLnBrk="0" hangingPunct="1">
              <a:lnSpc>
                <a:spcPct val="90000"/>
              </a:lnSpc>
              <a:spcBef>
                <a:spcPct val="0"/>
              </a:spcBef>
              <a:buNone/>
              <a:defRPr kumimoji="1" lang="ja-JP" sz="2800" b="1" kern="1200" cap="all" baseline="0">
                <a:solidFill>
                  <a:schemeClr val="tx1"/>
                </a:solidFill>
                <a:latin typeface="Meiryo UI" panose="020B0604030504040204" pitchFamily="50" charset="-128"/>
                <a:ea typeface="Meiryo UI" panose="020B0604030504040204" pitchFamily="50" charset="-128"/>
                <a:cs typeface="+mj-cs"/>
              </a:defRPr>
            </a:lvl1pPr>
          </a:lstStyle>
          <a:p>
            <a:r>
              <a:rPr lang="en-US" altLang="zh-CN" dirty="0">
                <a:latin typeface="Microsoft YaHei" panose="020B0503020204020204" pitchFamily="34" charset="-122"/>
                <a:ea typeface="Microsoft YaHei" panose="020B0503020204020204" pitchFamily="34" charset="-122"/>
              </a:rPr>
              <a:t>27</a:t>
            </a:r>
            <a:r>
              <a:rPr lang="zh-CN" altLang="en-US" dirty="0">
                <a:latin typeface="Microsoft YaHei" panose="020B0503020204020204" pitchFamily="34" charset="-122"/>
                <a:ea typeface="Microsoft YaHei" panose="020B0503020204020204" pitchFamily="34" charset="-122"/>
              </a:rPr>
              <a:t>卒同学的就活日程表</a:t>
            </a:r>
            <a:endParaRPr lang="en-US" altLang="zh-CN" dirty="0">
              <a:latin typeface="Microsoft YaHei" panose="020B0503020204020204" pitchFamily="34" charset="-122"/>
              <a:ea typeface="Microsoft YaHei" panose="020B0503020204020204" pitchFamily="34" charset="-122"/>
            </a:endParaRPr>
          </a:p>
        </p:txBody>
      </p:sp>
      <p:graphicFrame>
        <p:nvGraphicFramePr>
          <p:cNvPr id="2" name="表 1">
            <a:extLst>
              <a:ext uri="{FF2B5EF4-FFF2-40B4-BE49-F238E27FC236}">
                <a16:creationId xmlns:a16="http://schemas.microsoft.com/office/drawing/2014/main" id="{49AEB490-1052-CBC4-AFB4-549AC1C388D7}"/>
              </a:ext>
            </a:extLst>
          </p:cNvPr>
          <p:cNvGraphicFramePr>
            <a:graphicFrameLocks noGrp="1"/>
          </p:cNvGraphicFramePr>
          <p:nvPr>
            <p:extLst>
              <p:ext uri="{D42A27DB-BD31-4B8C-83A1-F6EECF244321}">
                <p14:modId xmlns:p14="http://schemas.microsoft.com/office/powerpoint/2010/main" val="769431661"/>
              </p:ext>
            </p:extLst>
          </p:nvPr>
        </p:nvGraphicFramePr>
        <p:xfrm>
          <a:off x="334347" y="1134417"/>
          <a:ext cx="11006562" cy="4967631"/>
        </p:xfrm>
        <a:graphic>
          <a:graphicData uri="http://schemas.openxmlformats.org/drawingml/2006/table">
            <a:tbl>
              <a:tblPr>
                <a:tableStyleId>{073A0DAA-6AF3-43AB-8588-CEC1D06C72B9}</a:tableStyleId>
              </a:tblPr>
              <a:tblGrid>
                <a:gridCol w="445507">
                  <a:extLst>
                    <a:ext uri="{9D8B030D-6E8A-4147-A177-3AD203B41FA5}">
                      <a16:colId xmlns:a16="http://schemas.microsoft.com/office/drawing/2014/main" val="1364965112"/>
                    </a:ext>
                  </a:extLst>
                </a:gridCol>
                <a:gridCol w="208280">
                  <a:extLst>
                    <a:ext uri="{9D8B030D-6E8A-4147-A177-3AD203B41FA5}">
                      <a16:colId xmlns:a16="http://schemas.microsoft.com/office/drawing/2014/main" val="679870680"/>
                    </a:ext>
                  </a:extLst>
                </a:gridCol>
                <a:gridCol w="690185">
                  <a:extLst>
                    <a:ext uri="{9D8B030D-6E8A-4147-A177-3AD203B41FA5}">
                      <a16:colId xmlns:a16="http://schemas.microsoft.com/office/drawing/2014/main" val="3283779105"/>
                    </a:ext>
                  </a:extLst>
                </a:gridCol>
                <a:gridCol w="690185">
                  <a:extLst>
                    <a:ext uri="{9D8B030D-6E8A-4147-A177-3AD203B41FA5}">
                      <a16:colId xmlns:a16="http://schemas.microsoft.com/office/drawing/2014/main" val="1798633607"/>
                    </a:ext>
                  </a:extLst>
                </a:gridCol>
                <a:gridCol w="690185">
                  <a:extLst>
                    <a:ext uri="{9D8B030D-6E8A-4147-A177-3AD203B41FA5}">
                      <a16:colId xmlns:a16="http://schemas.microsoft.com/office/drawing/2014/main" val="4039522930"/>
                    </a:ext>
                  </a:extLst>
                </a:gridCol>
                <a:gridCol w="690185">
                  <a:extLst>
                    <a:ext uri="{9D8B030D-6E8A-4147-A177-3AD203B41FA5}">
                      <a16:colId xmlns:a16="http://schemas.microsoft.com/office/drawing/2014/main" val="2420449106"/>
                    </a:ext>
                  </a:extLst>
                </a:gridCol>
                <a:gridCol w="690185">
                  <a:extLst>
                    <a:ext uri="{9D8B030D-6E8A-4147-A177-3AD203B41FA5}">
                      <a16:colId xmlns:a16="http://schemas.microsoft.com/office/drawing/2014/main" val="273093700"/>
                    </a:ext>
                  </a:extLst>
                </a:gridCol>
                <a:gridCol w="690185">
                  <a:extLst>
                    <a:ext uri="{9D8B030D-6E8A-4147-A177-3AD203B41FA5}">
                      <a16:colId xmlns:a16="http://schemas.microsoft.com/office/drawing/2014/main" val="2527579697"/>
                    </a:ext>
                  </a:extLst>
                </a:gridCol>
                <a:gridCol w="690185">
                  <a:extLst>
                    <a:ext uri="{9D8B030D-6E8A-4147-A177-3AD203B41FA5}">
                      <a16:colId xmlns:a16="http://schemas.microsoft.com/office/drawing/2014/main" val="1300877674"/>
                    </a:ext>
                  </a:extLst>
                </a:gridCol>
                <a:gridCol w="690185">
                  <a:extLst>
                    <a:ext uri="{9D8B030D-6E8A-4147-A177-3AD203B41FA5}">
                      <a16:colId xmlns:a16="http://schemas.microsoft.com/office/drawing/2014/main" val="706870352"/>
                    </a:ext>
                  </a:extLst>
                </a:gridCol>
                <a:gridCol w="690185">
                  <a:extLst>
                    <a:ext uri="{9D8B030D-6E8A-4147-A177-3AD203B41FA5}">
                      <a16:colId xmlns:a16="http://schemas.microsoft.com/office/drawing/2014/main" val="3591906900"/>
                    </a:ext>
                  </a:extLst>
                </a:gridCol>
                <a:gridCol w="690185">
                  <a:extLst>
                    <a:ext uri="{9D8B030D-6E8A-4147-A177-3AD203B41FA5}">
                      <a16:colId xmlns:a16="http://schemas.microsoft.com/office/drawing/2014/main" val="1760830657"/>
                    </a:ext>
                  </a:extLst>
                </a:gridCol>
                <a:gridCol w="690185">
                  <a:extLst>
                    <a:ext uri="{9D8B030D-6E8A-4147-A177-3AD203B41FA5}">
                      <a16:colId xmlns:a16="http://schemas.microsoft.com/office/drawing/2014/main" val="1460548943"/>
                    </a:ext>
                  </a:extLst>
                </a:gridCol>
                <a:gridCol w="690185">
                  <a:extLst>
                    <a:ext uri="{9D8B030D-6E8A-4147-A177-3AD203B41FA5}">
                      <a16:colId xmlns:a16="http://schemas.microsoft.com/office/drawing/2014/main" val="1727789449"/>
                    </a:ext>
                  </a:extLst>
                </a:gridCol>
                <a:gridCol w="690185">
                  <a:extLst>
                    <a:ext uri="{9D8B030D-6E8A-4147-A177-3AD203B41FA5}">
                      <a16:colId xmlns:a16="http://schemas.microsoft.com/office/drawing/2014/main" val="957777296"/>
                    </a:ext>
                  </a:extLst>
                </a:gridCol>
                <a:gridCol w="690185">
                  <a:extLst>
                    <a:ext uri="{9D8B030D-6E8A-4147-A177-3AD203B41FA5}">
                      <a16:colId xmlns:a16="http://schemas.microsoft.com/office/drawing/2014/main" val="3163659318"/>
                    </a:ext>
                  </a:extLst>
                </a:gridCol>
                <a:gridCol w="690185">
                  <a:extLst>
                    <a:ext uri="{9D8B030D-6E8A-4147-A177-3AD203B41FA5}">
                      <a16:colId xmlns:a16="http://schemas.microsoft.com/office/drawing/2014/main" val="3906259278"/>
                    </a:ext>
                  </a:extLst>
                </a:gridCol>
              </a:tblGrid>
              <a:tr h="354445">
                <a:tc>
                  <a:txBody>
                    <a:bodyPr/>
                    <a:lstStyle/>
                    <a:p>
                      <a:pPr algn="ctr">
                        <a:lnSpc>
                          <a:spcPct val="130000"/>
                        </a:lnSpc>
                        <a:spcAft>
                          <a:spcPts val="300"/>
                        </a:spcAft>
                      </a:pPr>
                      <a:endParaRPr kumimoji="1" lang="ja-JP" altLang="en-US" sz="1600" dirty="0">
                        <a:solidFill>
                          <a:schemeClr val="bg1"/>
                        </a:solidFill>
                      </a:endParaRPr>
                    </a:p>
                  </a:txBody>
                  <a:tcPr>
                    <a:lnL w="285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spcAft>
                          <a:spcPts val="300"/>
                        </a:spcAft>
                      </a:pPr>
                      <a:endParaRPr kumimoji="1" lang="ja-JP" altLang="en-US" sz="16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30000"/>
                        </a:lnSpc>
                        <a:spcAft>
                          <a:spcPts val="300"/>
                        </a:spcAft>
                      </a:pPr>
                      <a:r>
                        <a:rPr kumimoji="1" lang="en-US" altLang="ja-JP" sz="1200" b="1" dirty="0">
                          <a:solidFill>
                            <a:schemeClr val="tx1"/>
                          </a:solidFill>
                        </a:rPr>
                        <a:t>4</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5</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6</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7</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8</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9</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10</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11</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12</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1</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2</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3</a:t>
                      </a:r>
                      <a:r>
                        <a:rPr kumimoji="1" lang="ja-JP" altLang="en-US" sz="1200" b="1" dirty="0">
                          <a:solidFill>
                            <a:schemeClr val="tx1"/>
                          </a:solidFill>
                        </a:rPr>
                        <a:t>月</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4</a:t>
                      </a:r>
                      <a:r>
                        <a:rPr kumimoji="1" lang="zh-CN" altLang="en-US" sz="1200" b="1" dirty="0">
                          <a:solidFill>
                            <a:schemeClr val="tx1"/>
                          </a:solidFill>
                        </a:rPr>
                        <a:t>月</a:t>
                      </a:r>
                      <a:endParaRPr kumimoji="1" lang="ja-JP" altLang="en-US" sz="1200" b="1" dirty="0">
                        <a:solidFill>
                          <a:schemeClr val="tx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5</a:t>
                      </a:r>
                      <a:r>
                        <a:rPr kumimoji="1" lang="zh-CN" altLang="en-US" sz="1200" b="1" dirty="0">
                          <a:solidFill>
                            <a:schemeClr val="tx1"/>
                          </a:solidFill>
                        </a:rPr>
                        <a:t>月</a:t>
                      </a:r>
                      <a:endParaRPr kumimoji="1" lang="ja-JP" altLang="en-US" sz="1200" b="1" dirty="0">
                        <a:solidFill>
                          <a:schemeClr val="tx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30000"/>
                        </a:lnSpc>
                        <a:spcAft>
                          <a:spcPts val="300"/>
                        </a:spcAft>
                      </a:pPr>
                      <a:r>
                        <a:rPr kumimoji="1" lang="en-US" altLang="ja-JP" sz="1200" b="1" dirty="0">
                          <a:solidFill>
                            <a:schemeClr val="tx1"/>
                          </a:solidFill>
                        </a:rPr>
                        <a:t>6</a:t>
                      </a:r>
                      <a:r>
                        <a:rPr kumimoji="1" lang="zh-CN" altLang="en-US" sz="1200" b="1" dirty="0">
                          <a:solidFill>
                            <a:schemeClr val="tx1"/>
                          </a:solidFill>
                        </a:rPr>
                        <a:t>月</a:t>
                      </a:r>
                      <a:endParaRPr kumimoji="1" lang="ja-JP" altLang="en-US" sz="1200" b="1" dirty="0">
                        <a:solidFill>
                          <a:schemeClr val="tx1"/>
                        </a:solidFill>
                      </a:endParaRPr>
                    </a:p>
                  </a:txBody>
                  <a:tcP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80993698"/>
                  </a:ext>
                </a:extLst>
              </a:tr>
              <a:tr h="1532708">
                <a:tc rowSpan="2">
                  <a:txBody>
                    <a:bodyPr/>
                    <a:lstStyle/>
                    <a:p>
                      <a:pPr marL="0" marR="0" lvl="0" indent="0" algn="ctr" defTabSz="914400" rtl="0" eaLnBrk="1" fontAlgn="auto" latinLnBrk="0" hangingPunct="1">
                        <a:lnSpc>
                          <a:spcPct val="130000"/>
                        </a:lnSpc>
                        <a:spcBef>
                          <a:spcPts val="0"/>
                        </a:spcBef>
                        <a:spcAft>
                          <a:spcPts val="300"/>
                        </a:spcAft>
                        <a:buClrTx/>
                        <a:buSzTx/>
                        <a:buFontTx/>
                        <a:buNone/>
                        <a:tabLst/>
                        <a:defRPr/>
                      </a:pPr>
                      <a:r>
                        <a:rPr kumimoji="1" lang="ja-JP" altLang="en-US" sz="1600" b="1" kern="1200" noProof="0" dirty="0">
                          <a:solidFill>
                            <a:schemeClr val="bg1"/>
                          </a:solidFill>
                          <a:latin typeface="+mn-lt"/>
                          <a:ea typeface="+mn-ea"/>
                          <a:cs typeface="+mn-cs"/>
                        </a:rPr>
                        <a:t>就職活動</a:t>
                      </a:r>
                    </a:p>
                  </a:txBody>
                  <a:tcPr vert="eaVert"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130000"/>
                        </a:lnSpc>
                        <a:spcAft>
                          <a:spcPts val="300"/>
                        </a:spcAft>
                      </a:pPr>
                      <a:endParaRPr kumimoji="1" lang="en-US" altLang="ja-JP" sz="1600" b="1" dirty="0">
                        <a:solidFill>
                          <a:schemeClr val="bg1"/>
                        </a:solidFill>
                      </a:endParaRPr>
                    </a:p>
                  </a:txBody>
                  <a:tcPr vert="eaVert"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30000"/>
                        </a:lnSpc>
                        <a:spcAft>
                          <a:spcPts val="300"/>
                        </a:spcAft>
                      </a:pPr>
                      <a:endParaRPr kumimoji="1" lang="ja-JP" altLang="en-US" sz="105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130000"/>
                        </a:lnSpc>
                        <a:spcAft>
                          <a:spcPts val="300"/>
                        </a:spcAft>
                      </a:pPr>
                      <a:endParaRPr kumimoji="1" lang="ja-JP" altLang="en-US" sz="105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80063588"/>
                  </a:ext>
                </a:extLst>
              </a:tr>
              <a:tr h="1532708">
                <a:tc vMerge="1">
                  <a:txBody>
                    <a:bodyPr/>
                    <a:lstStyle/>
                    <a:p>
                      <a:endParaRPr dirty="0"/>
                    </a:p>
                  </a:txBody>
                  <a:tcPr vert="eaVert"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7F8D"/>
                    </a:solidFill>
                  </a:tcPr>
                </a:tc>
                <a:tc>
                  <a:txBody>
                    <a:bodyPr/>
                    <a:lstStyle/>
                    <a:p>
                      <a:pPr marL="0" marR="0" lvl="0" indent="0" algn="ctr" defTabSz="914400" rtl="0" eaLnBrk="1" fontAlgn="auto" latinLnBrk="0" hangingPunct="1">
                        <a:lnSpc>
                          <a:spcPct val="130000"/>
                        </a:lnSpc>
                        <a:spcBef>
                          <a:spcPts val="0"/>
                        </a:spcBef>
                        <a:spcAft>
                          <a:spcPts val="300"/>
                        </a:spcAft>
                        <a:buClrTx/>
                        <a:buSzTx/>
                        <a:buFontTx/>
                        <a:buNone/>
                        <a:tabLst/>
                        <a:defRPr/>
                      </a:pPr>
                      <a:endParaRPr kumimoji="1" lang="ja-JP" altLang="en-US" sz="1600" b="1" kern="1200" noProof="0" dirty="0">
                        <a:solidFill>
                          <a:schemeClr val="bg1"/>
                        </a:solidFill>
                        <a:latin typeface="+mn-lt"/>
                        <a:ea typeface="+mn-ea"/>
                        <a:cs typeface="+mn-cs"/>
                      </a:endParaRPr>
                    </a:p>
                  </a:txBody>
                  <a:tcPr vert="eaVert"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30000"/>
                        </a:lnSpc>
                        <a:spcAft>
                          <a:spcPts val="300"/>
                        </a:spcAft>
                      </a:pPr>
                      <a:endParaRPr kumimoji="1" lang="ja-JP" altLang="en-US" sz="105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130000"/>
                        </a:lnSpc>
                        <a:spcAft>
                          <a:spcPts val="300"/>
                        </a:spcAft>
                      </a:pPr>
                      <a:endParaRPr kumimoji="1" lang="ja-JP" altLang="en-US" sz="105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83026680"/>
                  </a:ext>
                </a:extLst>
              </a:tr>
              <a:tr h="1532708">
                <a:tc>
                  <a:txBody>
                    <a:bodyPr/>
                    <a:lstStyle/>
                    <a:p>
                      <a:pPr marL="0" marR="0" lvl="0" indent="0" algn="ctr" defTabSz="914400" rtl="0" eaLnBrk="1" fontAlgn="auto" latinLnBrk="0" hangingPunct="1">
                        <a:lnSpc>
                          <a:spcPct val="130000"/>
                        </a:lnSpc>
                        <a:spcBef>
                          <a:spcPts val="0"/>
                        </a:spcBef>
                        <a:spcAft>
                          <a:spcPts val="300"/>
                        </a:spcAft>
                        <a:buClrTx/>
                        <a:buSzTx/>
                        <a:buFontTx/>
                        <a:buNone/>
                        <a:tabLst/>
                        <a:defRPr/>
                      </a:pPr>
                      <a:r>
                        <a:rPr kumimoji="1" lang="ja-JP" altLang="en-US" sz="1600" b="1" kern="1200" noProof="0" dirty="0">
                          <a:solidFill>
                            <a:schemeClr val="bg1"/>
                          </a:solidFill>
                          <a:latin typeface="+mn-lt"/>
                          <a:ea typeface="+mn-ea"/>
                          <a:cs typeface="+mn-cs"/>
                        </a:rPr>
                        <a:t>学業</a:t>
                      </a:r>
                      <a:endParaRPr kumimoji="1" lang="en-US" altLang="ja-JP" sz="1600" b="1" kern="1200" noProof="0" dirty="0">
                        <a:solidFill>
                          <a:schemeClr val="bg1"/>
                        </a:solidFill>
                        <a:latin typeface="+mn-lt"/>
                        <a:ea typeface="+mn-ea"/>
                        <a:cs typeface="+mn-cs"/>
                      </a:endParaRPr>
                    </a:p>
                  </a:txBody>
                  <a:tcPr vert="eaVert"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latinLnBrk="0" hangingPunct="1">
                        <a:lnSpc>
                          <a:spcPct val="130000"/>
                        </a:lnSpc>
                        <a:spcBef>
                          <a:spcPts val="0"/>
                        </a:spcBef>
                        <a:spcAft>
                          <a:spcPts val="300"/>
                        </a:spcAft>
                        <a:buClrTx/>
                        <a:buSzTx/>
                        <a:buFontTx/>
                        <a:buNone/>
                        <a:tabLst/>
                        <a:defRPr/>
                      </a:pPr>
                      <a:endParaRPr kumimoji="1" lang="en-US" altLang="ja-JP" sz="1600" b="1" kern="1200" noProof="0" dirty="0">
                        <a:solidFill>
                          <a:schemeClr val="bg1"/>
                        </a:solidFill>
                        <a:latin typeface="+mn-lt"/>
                        <a:ea typeface="+mn-ea"/>
                        <a:cs typeface="+mn-cs"/>
                      </a:endParaRPr>
                    </a:p>
                  </a:txBody>
                  <a:tcPr vert="eaVert"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30000"/>
                        </a:lnSpc>
                        <a:spcAft>
                          <a:spcPts val="300"/>
                        </a:spcAft>
                      </a:pPr>
                      <a:endParaRPr kumimoji="1" lang="ja-JP" altLang="en-US" sz="105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130000"/>
                        </a:lnSpc>
                        <a:spcAft>
                          <a:spcPts val="300"/>
                        </a:spcAft>
                      </a:pPr>
                      <a:endParaRPr kumimoji="1" lang="ja-JP" altLang="en-US" sz="105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lnSpc>
                          <a:spcPct val="130000"/>
                        </a:lnSpc>
                        <a:spcAft>
                          <a:spcPts val="300"/>
                        </a:spcAft>
                      </a:pPr>
                      <a:endParaRPr kumimoji="1" lang="ja-JP" altLang="en-US" sz="1050" kern="1200" dirty="0">
                        <a:solidFill>
                          <a:schemeClr val="dk1"/>
                        </a:solidFill>
                        <a:latin typeface="+mn-lt"/>
                        <a:ea typeface="+mn-ea"/>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97555749"/>
                  </a:ext>
                </a:extLst>
              </a:tr>
            </a:tbl>
          </a:graphicData>
        </a:graphic>
      </p:graphicFrame>
      <p:sp>
        <p:nvSpPr>
          <p:cNvPr id="5" name="楕円 4">
            <a:extLst>
              <a:ext uri="{FF2B5EF4-FFF2-40B4-BE49-F238E27FC236}">
                <a16:creationId xmlns:a16="http://schemas.microsoft.com/office/drawing/2014/main" id="{56FA5C04-0488-2CBD-452E-D53006840B99}"/>
              </a:ext>
            </a:extLst>
          </p:cNvPr>
          <p:cNvSpPr/>
          <p:nvPr/>
        </p:nvSpPr>
        <p:spPr>
          <a:xfrm>
            <a:off x="1199456" y="1647546"/>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0" rIns="0" bIns="0" rtlCol="0" anchor="ctr"/>
          <a:lstStyle/>
          <a:p>
            <a:pPr>
              <a:lnSpc>
                <a:spcPct val="130000"/>
              </a:lnSpc>
              <a:spcAft>
                <a:spcPts val="600"/>
              </a:spcAft>
            </a:pPr>
            <a:r>
              <a:rPr kumimoji="1" lang="ja-JP" altLang="en-US" sz="1200" b="1" dirty="0">
                <a:solidFill>
                  <a:schemeClr val="tx1"/>
                </a:solidFill>
                <a:latin typeface="+mn-ea"/>
              </a:rPr>
              <a:t>就職活動開始</a:t>
            </a:r>
          </a:p>
        </p:txBody>
      </p:sp>
      <p:grpSp>
        <p:nvGrpSpPr>
          <p:cNvPr id="6" name="グループ化 5">
            <a:extLst>
              <a:ext uri="{FF2B5EF4-FFF2-40B4-BE49-F238E27FC236}">
                <a16:creationId xmlns:a16="http://schemas.microsoft.com/office/drawing/2014/main" id="{963A3E53-8648-2413-53FA-ACBEFA71F591}"/>
              </a:ext>
            </a:extLst>
          </p:cNvPr>
          <p:cNvGrpSpPr/>
          <p:nvPr/>
        </p:nvGrpSpPr>
        <p:grpSpPr>
          <a:xfrm>
            <a:off x="1229622" y="3873993"/>
            <a:ext cx="9913872" cy="545558"/>
            <a:chOff x="12301128" y="2454134"/>
            <a:chExt cx="9913872" cy="545558"/>
          </a:xfrm>
        </p:grpSpPr>
        <p:sp>
          <p:nvSpPr>
            <p:cNvPr id="7" name="楕円 6">
              <a:extLst>
                <a:ext uri="{FF2B5EF4-FFF2-40B4-BE49-F238E27FC236}">
                  <a16:creationId xmlns:a16="http://schemas.microsoft.com/office/drawing/2014/main" id="{FD24234A-598C-94B7-43BC-25B64E95229D}"/>
                </a:ext>
              </a:extLst>
            </p:cNvPr>
            <p:cNvSpPr/>
            <p:nvPr/>
          </p:nvSpPr>
          <p:spPr>
            <a:xfrm>
              <a:off x="12301128" y="2776282"/>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sp>
          <p:nvSpPr>
            <p:cNvPr id="8" name="楕円 7">
              <a:extLst>
                <a:ext uri="{FF2B5EF4-FFF2-40B4-BE49-F238E27FC236}">
                  <a16:creationId xmlns:a16="http://schemas.microsoft.com/office/drawing/2014/main" id="{DB5EC489-2E0B-2C48-8852-15C0DC59AC40}"/>
                </a:ext>
              </a:extLst>
            </p:cNvPr>
            <p:cNvSpPr/>
            <p:nvPr/>
          </p:nvSpPr>
          <p:spPr>
            <a:xfrm>
              <a:off x="22036468" y="2821160"/>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cxnSp>
          <p:nvCxnSpPr>
            <p:cNvPr id="9" name="直線コネクタ 8">
              <a:extLst>
                <a:ext uri="{FF2B5EF4-FFF2-40B4-BE49-F238E27FC236}">
                  <a16:creationId xmlns:a16="http://schemas.microsoft.com/office/drawing/2014/main" id="{30A2764E-BAE2-674B-DB79-604D083765CC}"/>
                </a:ext>
              </a:extLst>
            </p:cNvPr>
            <p:cNvCxnSpPr>
              <a:cxnSpLocks/>
              <a:stCxn id="7" idx="6"/>
              <a:endCxn id="8" idx="2"/>
            </p:cNvCxnSpPr>
            <p:nvPr/>
          </p:nvCxnSpPr>
          <p:spPr>
            <a:xfrm>
              <a:off x="12479660" y="2865548"/>
              <a:ext cx="9556808" cy="4487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BD4917D9-E447-71CE-0586-24E07B516F25}"/>
                </a:ext>
              </a:extLst>
            </p:cNvPr>
            <p:cNvSpPr txBox="1"/>
            <p:nvPr/>
          </p:nvSpPr>
          <p:spPr>
            <a:xfrm>
              <a:off x="16365579" y="2454134"/>
              <a:ext cx="2367956" cy="302903"/>
            </a:xfrm>
            <a:prstGeom prst="rect">
              <a:avLst/>
            </a:prstGeom>
            <a:noFill/>
          </p:spPr>
          <p:txBody>
            <a:bodyPr wrap="none" rtlCol="0">
              <a:spAutoFit/>
            </a:bodyPr>
            <a:lstStyle/>
            <a:p>
              <a:pPr>
                <a:lnSpc>
                  <a:spcPct val="130000"/>
                </a:lnSpc>
                <a:spcAft>
                  <a:spcPts val="600"/>
                </a:spcAft>
              </a:pPr>
              <a:r>
                <a:rPr kumimoji="1" lang="ja-JP" altLang="en-US" sz="1200" b="1" dirty="0">
                  <a:latin typeface="+mn-ea"/>
                </a:rPr>
                <a:t>説明会参加、業界研究・企業研究</a:t>
              </a:r>
            </a:p>
          </p:txBody>
        </p:sp>
      </p:grpSp>
      <p:grpSp>
        <p:nvGrpSpPr>
          <p:cNvPr id="11" name="グループ化 10">
            <a:extLst>
              <a:ext uri="{FF2B5EF4-FFF2-40B4-BE49-F238E27FC236}">
                <a16:creationId xmlns:a16="http://schemas.microsoft.com/office/drawing/2014/main" id="{506F1961-FECC-B73E-AC42-128401111F67}"/>
              </a:ext>
            </a:extLst>
          </p:cNvPr>
          <p:cNvGrpSpPr/>
          <p:nvPr/>
        </p:nvGrpSpPr>
        <p:grpSpPr>
          <a:xfrm>
            <a:off x="1193479" y="1895094"/>
            <a:ext cx="1597222" cy="481148"/>
            <a:chOff x="12288688" y="2443776"/>
            <a:chExt cx="1597222" cy="481148"/>
          </a:xfrm>
        </p:grpSpPr>
        <p:sp>
          <p:nvSpPr>
            <p:cNvPr id="12" name="楕円 11">
              <a:extLst>
                <a:ext uri="{FF2B5EF4-FFF2-40B4-BE49-F238E27FC236}">
                  <a16:creationId xmlns:a16="http://schemas.microsoft.com/office/drawing/2014/main" id="{0F8C4478-AD3A-8589-3BDA-A1DD9A2507FA}"/>
                </a:ext>
              </a:extLst>
            </p:cNvPr>
            <p:cNvSpPr/>
            <p:nvPr/>
          </p:nvSpPr>
          <p:spPr>
            <a:xfrm>
              <a:off x="12288688" y="2744924"/>
              <a:ext cx="180000" cy="18000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sp>
          <p:nvSpPr>
            <p:cNvPr id="13" name="楕円 12">
              <a:extLst>
                <a:ext uri="{FF2B5EF4-FFF2-40B4-BE49-F238E27FC236}">
                  <a16:creationId xmlns:a16="http://schemas.microsoft.com/office/drawing/2014/main" id="{9A0E5A82-6BC0-F53D-BCFF-A7117717CA25}"/>
                </a:ext>
              </a:extLst>
            </p:cNvPr>
            <p:cNvSpPr/>
            <p:nvPr/>
          </p:nvSpPr>
          <p:spPr>
            <a:xfrm>
              <a:off x="13707378" y="2744924"/>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cxnSp>
          <p:nvCxnSpPr>
            <p:cNvPr id="14" name="直線コネクタ 13">
              <a:extLst>
                <a:ext uri="{FF2B5EF4-FFF2-40B4-BE49-F238E27FC236}">
                  <a16:creationId xmlns:a16="http://schemas.microsoft.com/office/drawing/2014/main" id="{F9587ED9-D51B-4738-6E20-7A0B385095DB}"/>
                </a:ext>
              </a:extLst>
            </p:cNvPr>
            <p:cNvCxnSpPr>
              <a:cxnSpLocks/>
              <a:stCxn id="12" idx="6"/>
              <a:endCxn id="13" idx="2"/>
            </p:cNvCxnSpPr>
            <p:nvPr/>
          </p:nvCxnSpPr>
          <p:spPr>
            <a:xfrm flipV="1">
              <a:off x="12468688" y="2834190"/>
              <a:ext cx="1238690" cy="73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B08C253-8F11-DDCB-443F-9859C78DA877}"/>
                </a:ext>
              </a:extLst>
            </p:cNvPr>
            <p:cNvSpPr txBox="1"/>
            <p:nvPr/>
          </p:nvSpPr>
          <p:spPr>
            <a:xfrm>
              <a:off x="12500977" y="2443776"/>
              <a:ext cx="1271502" cy="302903"/>
            </a:xfrm>
            <a:prstGeom prst="rect">
              <a:avLst/>
            </a:prstGeom>
            <a:noFill/>
          </p:spPr>
          <p:txBody>
            <a:bodyPr wrap="none" rtlCol="0">
              <a:spAutoFit/>
            </a:bodyPr>
            <a:lstStyle/>
            <a:p>
              <a:pPr>
                <a:lnSpc>
                  <a:spcPct val="130000"/>
                </a:lnSpc>
                <a:spcAft>
                  <a:spcPts val="600"/>
                </a:spcAft>
              </a:pPr>
              <a:r>
                <a:rPr kumimoji="1" lang="ja-JP" altLang="en-US" sz="1200" b="1" dirty="0">
                  <a:latin typeface="+mn-ea"/>
                </a:rPr>
                <a:t>夏インターン応募</a:t>
              </a:r>
            </a:p>
          </p:txBody>
        </p:sp>
      </p:grpSp>
      <p:sp>
        <p:nvSpPr>
          <p:cNvPr id="16" name="楕円 15">
            <a:extLst>
              <a:ext uri="{FF2B5EF4-FFF2-40B4-BE49-F238E27FC236}">
                <a16:creationId xmlns:a16="http://schemas.microsoft.com/office/drawing/2014/main" id="{C764B0A4-CAD7-12F7-768A-21A3CA8ECC6A}"/>
              </a:ext>
            </a:extLst>
          </p:cNvPr>
          <p:cNvSpPr/>
          <p:nvPr/>
        </p:nvSpPr>
        <p:spPr>
          <a:xfrm>
            <a:off x="8792670" y="3445421"/>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0" rIns="0" bIns="0" rtlCol="0" anchor="ctr"/>
          <a:lstStyle/>
          <a:p>
            <a:pPr>
              <a:lnSpc>
                <a:spcPct val="130000"/>
              </a:lnSpc>
              <a:spcAft>
                <a:spcPts val="600"/>
              </a:spcAft>
            </a:pPr>
            <a:r>
              <a:rPr kumimoji="1" lang="ja-JP" altLang="en-US" sz="1200" b="1" dirty="0">
                <a:solidFill>
                  <a:schemeClr val="tx1"/>
                </a:solidFill>
                <a:latin typeface="+mn-ea"/>
              </a:rPr>
              <a:t>本選考解禁</a:t>
            </a:r>
          </a:p>
        </p:txBody>
      </p:sp>
      <p:grpSp>
        <p:nvGrpSpPr>
          <p:cNvPr id="18" name="グループ化 17">
            <a:extLst>
              <a:ext uri="{FF2B5EF4-FFF2-40B4-BE49-F238E27FC236}">
                <a16:creationId xmlns:a16="http://schemas.microsoft.com/office/drawing/2014/main" id="{99A2F858-4B06-5BD9-99BE-4EA1D9D4F933}"/>
              </a:ext>
            </a:extLst>
          </p:cNvPr>
          <p:cNvGrpSpPr/>
          <p:nvPr/>
        </p:nvGrpSpPr>
        <p:grpSpPr>
          <a:xfrm>
            <a:off x="1345444" y="5386306"/>
            <a:ext cx="9765800" cy="515888"/>
            <a:chOff x="13803611" y="2515580"/>
            <a:chExt cx="9765800" cy="515888"/>
          </a:xfrm>
        </p:grpSpPr>
        <p:sp>
          <p:nvSpPr>
            <p:cNvPr id="19" name="楕円 18">
              <a:extLst>
                <a:ext uri="{FF2B5EF4-FFF2-40B4-BE49-F238E27FC236}">
                  <a16:creationId xmlns:a16="http://schemas.microsoft.com/office/drawing/2014/main" id="{D116A389-F3CA-EF21-B9F9-8B980BEC58EA}"/>
                </a:ext>
              </a:extLst>
            </p:cNvPr>
            <p:cNvSpPr/>
            <p:nvPr/>
          </p:nvSpPr>
          <p:spPr>
            <a:xfrm>
              <a:off x="13803611" y="2832728"/>
              <a:ext cx="178532" cy="17853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sp>
          <p:nvSpPr>
            <p:cNvPr id="22" name="楕円 21">
              <a:extLst>
                <a:ext uri="{FF2B5EF4-FFF2-40B4-BE49-F238E27FC236}">
                  <a16:creationId xmlns:a16="http://schemas.microsoft.com/office/drawing/2014/main" id="{77BF66DB-D6D2-A379-26D8-E5D73BE3EC6A}"/>
                </a:ext>
              </a:extLst>
            </p:cNvPr>
            <p:cNvSpPr/>
            <p:nvPr/>
          </p:nvSpPr>
          <p:spPr>
            <a:xfrm>
              <a:off x="23390879" y="2852936"/>
              <a:ext cx="178532" cy="17853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cxnSp>
          <p:nvCxnSpPr>
            <p:cNvPr id="23" name="直線コネクタ 22">
              <a:extLst>
                <a:ext uri="{FF2B5EF4-FFF2-40B4-BE49-F238E27FC236}">
                  <a16:creationId xmlns:a16="http://schemas.microsoft.com/office/drawing/2014/main" id="{A7BEB02A-14AF-514D-011B-D2BCAEF624EA}"/>
                </a:ext>
              </a:extLst>
            </p:cNvPr>
            <p:cNvCxnSpPr>
              <a:cxnSpLocks/>
              <a:stCxn id="19" idx="6"/>
              <a:endCxn id="22" idx="2"/>
            </p:cNvCxnSpPr>
            <p:nvPr/>
          </p:nvCxnSpPr>
          <p:spPr>
            <a:xfrm>
              <a:off x="13982143" y="2921994"/>
              <a:ext cx="9408736" cy="2020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A57654C6-CC0A-13C3-FF02-1407548CBB26}"/>
                </a:ext>
              </a:extLst>
            </p:cNvPr>
            <p:cNvSpPr txBox="1"/>
            <p:nvPr/>
          </p:nvSpPr>
          <p:spPr>
            <a:xfrm>
              <a:off x="17700079" y="2515580"/>
              <a:ext cx="1417376" cy="302903"/>
            </a:xfrm>
            <a:prstGeom prst="rect">
              <a:avLst/>
            </a:prstGeom>
            <a:noFill/>
          </p:spPr>
          <p:txBody>
            <a:bodyPr wrap="none" rtlCol="0">
              <a:spAutoFit/>
            </a:bodyPr>
            <a:lstStyle/>
            <a:p>
              <a:pPr>
                <a:lnSpc>
                  <a:spcPct val="130000"/>
                </a:lnSpc>
                <a:spcAft>
                  <a:spcPts val="600"/>
                </a:spcAft>
              </a:pPr>
              <a:r>
                <a:rPr kumimoji="1" lang="ja-JP" altLang="en-US" sz="1200" b="1" dirty="0">
                  <a:latin typeface="+mn-ea"/>
                </a:rPr>
                <a:t>学業、研究、その他</a:t>
              </a:r>
            </a:p>
          </p:txBody>
        </p:sp>
      </p:grpSp>
      <p:sp>
        <p:nvSpPr>
          <p:cNvPr id="30" name="正方形/長方形 29">
            <a:extLst>
              <a:ext uri="{FF2B5EF4-FFF2-40B4-BE49-F238E27FC236}">
                <a16:creationId xmlns:a16="http://schemas.microsoft.com/office/drawing/2014/main" id="{76E430DA-C246-18EE-1BBD-629340FDE786}"/>
              </a:ext>
            </a:extLst>
          </p:cNvPr>
          <p:cNvSpPr/>
          <p:nvPr/>
        </p:nvSpPr>
        <p:spPr>
          <a:xfrm>
            <a:off x="1122745" y="902024"/>
            <a:ext cx="4973256" cy="18663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latin typeface="+mn-ea"/>
              </a:rPr>
              <a:t>25</a:t>
            </a:r>
            <a:r>
              <a:rPr kumimoji="1" lang="zh-CN" altLang="en-US" sz="1100" dirty="0">
                <a:latin typeface="+mn-ea"/>
              </a:rPr>
              <a:t>年</a:t>
            </a:r>
            <a:endParaRPr kumimoji="1" lang="ja-JP" altLang="en-US" sz="1100" dirty="0">
              <a:latin typeface="+mn-ea"/>
            </a:endParaRPr>
          </a:p>
        </p:txBody>
      </p:sp>
      <p:sp>
        <p:nvSpPr>
          <p:cNvPr id="31" name="正方形/長方形 30">
            <a:extLst>
              <a:ext uri="{FF2B5EF4-FFF2-40B4-BE49-F238E27FC236}">
                <a16:creationId xmlns:a16="http://schemas.microsoft.com/office/drawing/2014/main" id="{1A7F4C80-ACCD-9262-FC5C-AE84C65A9674}"/>
              </a:ext>
            </a:extLst>
          </p:cNvPr>
          <p:cNvSpPr/>
          <p:nvPr/>
        </p:nvSpPr>
        <p:spPr>
          <a:xfrm>
            <a:off x="6480313" y="902024"/>
            <a:ext cx="4741258" cy="18367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latin typeface="+mn-ea"/>
              </a:rPr>
              <a:t>26</a:t>
            </a:r>
            <a:r>
              <a:rPr kumimoji="1" lang="zh-CN" altLang="en-US" sz="1100" dirty="0">
                <a:latin typeface="+mn-ea"/>
              </a:rPr>
              <a:t>年</a:t>
            </a:r>
            <a:endParaRPr kumimoji="1" lang="ja-JP" altLang="en-US" sz="1100" dirty="0">
              <a:latin typeface="+mn-ea"/>
            </a:endParaRPr>
          </a:p>
        </p:txBody>
      </p:sp>
      <p:grpSp>
        <p:nvGrpSpPr>
          <p:cNvPr id="32" name="グループ化 31">
            <a:extLst>
              <a:ext uri="{FF2B5EF4-FFF2-40B4-BE49-F238E27FC236}">
                <a16:creationId xmlns:a16="http://schemas.microsoft.com/office/drawing/2014/main" id="{DF52360F-005F-45C7-1E7E-E957C5047030}"/>
              </a:ext>
            </a:extLst>
          </p:cNvPr>
          <p:cNvGrpSpPr/>
          <p:nvPr/>
        </p:nvGrpSpPr>
        <p:grpSpPr>
          <a:xfrm>
            <a:off x="4759772" y="2352472"/>
            <a:ext cx="1878116" cy="460533"/>
            <a:chOff x="12288688" y="2464391"/>
            <a:chExt cx="1878116" cy="460533"/>
          </a:xfrm>
        </p:grpSpPr>
        <p:sp>
          <p:nvSpPr>
            <p:cNvPr id="33" name="楕円 32">
              <a:extLst>
                <a:ext uri="{FF2B5EF4-FFF2-40B4-BE49-F238E27FC236}">
                  <a16:creationId xmlns:a16="http://schemas.microsoft.com/office/drawing/2014/main" id="{25365334-D2CD-13D6-4EE8-46E8D315A47D}"/>
                </a:ext>
              </a:extLst>
            </p:cNvPr>
            <p:cNvSpPr/>
            <p:nvPr/>
          </p:nvSpPr>
          <p:spPr>
            <a:xfrm>
              <a:off x="12288688" y="2744924"/>
              <a:ext cx="180000" cy="18000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sp>
          <p:nvSpPr>
            <p:cNvPr id="34" name="楕円 33">
              <a:extLst>
                <a:ext uri="{FF2B5EF4-FFF2-40B4-BE49-F238E27FC236}">
                  <a16:creationId xmlns:a16="http://schemas.microsoft.com/office/drawing/2014/main" id="{571EB842-5592-5EA8-BB6D-FC983C93CE1D}"/>
                </a:ext>
              </a:extLst>
            </p:cNvPr>
            <p:cNvSpPr/>
            <p:nvPr/>
          </p:nvSpPr>
          <p:spPr>
            <a:xfrm>
              <a:off x="13988272" y="2744924"/>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cxnSp>
          <p:nvCxnSpPr>
            <p:cNvPr id="35" name="直線コネクタ 34">
              <a:extLst>
                <a:ext uri="{FF2B5EF4-FFF2-40B4-BE49-F238E27FC236}">
                  <a16:creationId xmlns:a16="http://schemas.microsoft.com/office/drawing/2014/main" id="{A3EF34FF-4481-3BC6-042C-4D686FEDCB93}"/>
                </a:ext>
              </a:extLst>
            </p:cNvPr>
            <p:cNvCxnSpPr>
              <a:cxnSpLocks/>
              <a:stCxn id="33" idx="6"/>
              <a:endCxn id="34" idx="2"/>
            </p:cNvCxnSpPr>
            <p:nvPr/>
          </p:nvCxnSpPr>
          <p:spPr>
            <a:xfrm flipV="1">
              <a:off x="12468688" y="2834190"/>
              <a:ext cx="1519584" cy="73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6B0E1E10-9EDE-FA75-C922-2D59D68667CE}"/>
                </a:ext>
              </a:extLst>
            </p:cNvPr>
            <p:cNvSpPr txBox="1"/>
            <p:nvPr/>
          </p:nvSpPr>
          <p:spPr>
            <a:xfrm>
              <a:off x="12447506" y="2464391"/>
              <a:ext cx="1527982" cy="302903"/>
            </a:xfrm>
            <a:prstGeom prst="rect">
              <a:avLst/>
            </a:prstGeom>
            <a:noFill/>
          </p:spPr>
          <p:txBody>
            <a:bodyPr wrap="none" rtlCol="0">
              <a:spAutoFit/>
            </a:bodyPr>
            <a:lstStyle/>
            <a:p>
              <a:pPr>
                <a:lnSpc>
                  <a:spcPct val="130000"/>
                </a:lnSpc>
                <a:spcAft>
                  <a:spcPts val="600"/>
                </a:spcAft>
              </a:pPr>
              <a:r>
                <a:rPr kumimoji="1" lang="ja-JP" altLang="en-US" sz="1200" b="1" dirty="0">
                  <a:latin typeface="+mn-ea"/>
                </a:rPr>
                <a:t>秋、冬インターン応募</a:t>
              </a:r>
            </a:p>
          </p:txBody>
        </p:sp>
      </p:grpSp>
      <p:sp>
        <p:nvSpPr>
          <p:cNvPr id="37" name="楕円 36">
            <a:extLst>
              <a:ext uri="{FF2B5EF4-FFF2-40B4-BE49-F238E27FC236}">
                <a16:creationId xmlns:a16="http://schemas.microsoft.com/office/drawing/2014/main" id="{5E4D8BA7-5D20-92E3-CF87-FCAF094C0A6D}"/>
              </a:ext>
            </a:extLst>
          </p:cNvPr>
          <p:cNvSpPr/>
          <p:nvPr/>
        </p:nvSpPr>
        <p:spPr>
          <a:xfrm>
            <a:off x="7235875" y="3440404"/>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0" rIns="0" bIns="0" rtlCol="0" anchor="ctr"/>
          <a:lstStyle/>
          <a:p>
            <a:pPr>
              <a:lnSpc>
                <a:spcPct val="130000"/>
              </a:lnSpc>
              <a:spcAft>
                <a:spcPts val="600"/>
              </a:spcAft>
            </a:pPr>
            <a:r>
              <a:rPr kumimoji="1" lang="ja-JP" altLang="en-US" sz="1200" b="1" dirty="0">
                <a:solidFill>
                  <a:schemeClr val="tx1"/>
                </a:solidFill>
                <a:latin typeface="+mn-ea"/>
              </a:rPr>
              <a:t>一部本選考開始</a:t>
            </a:r>
          </a:p>
        </p:txBody>
      </p:sp>
      <p:grpSp>
        <p:nvGrpSpPr>
          <p:cNvPr id="40" name="グループ化 39">
            <a:extLst>
              <a:ext uri="{FF2B5EF4-FFF2-40B4-BE49-F238E27FC236}">
                <a16:creationId xmlns:a16="http://schemas.microsoft.com/office/drawing/2014/main" id="{CF4F9B89-CC2F-8AEC-BB50-0F322A41B6B8}"/>
              </a:ext>
            </a:extLst>
          </p:cNvPr>
          <p:cNvGrpSpPr/>
          <p:nvPr/>
        </p:nvGrpSpPr>
        <p:grpSpPr>
          <a:xfrm>
            <a:off x="2675666" y="2207828"/>
            <a:ext cx="1878116" cy="445289"/>
            <a:chOff x="12288688" y="2479635"/>
            <a:chExt cx="1878116" cy="445289"/>
          </a:xfrm>
        </p:grpSpPr>
        <p:sp>
          <p:nvSpPr>
            <p:cNvPr id="41" name="楕円 40">
              <a:extLst>
                <a:ext uri="{FF2B5EF4-FFF2-40B4-BE49-F238E27FC236}">
                  <a16:creationId xmlns:a16="http://schemas.microsoft.com/office/drawing/2014/main" id="{FEAABE6D-5C22-0CD5-4036-20B081C99B1B}"/>
                </a:ext>
              </a:extLst>
            </p:cNvPr>
            <p:cNvSpPr/>
            <p:nvPr/>
          </p:nvSpPr>
          <p:spPr>
            <a:xfrm>
              <a:off x="12288688" y="2744924"/>
              <a:ext cx="180000" cy="18000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sp>
          <p:nvSpPr>
            <p:cNvPr id="42" name="楕円 41">
              <a:extLst>
                <a:ext uri="{FF2B5EF4-FFF2-40B4-BE49-F238E27FC236}">
                  <a16:creationId xmlns:a16="http://schemas.microsoft.com/office/drawing/2014/main" id="{D18507C0-9BC0-4B0D-947F-FCA1EC9A57EB}"/>
                </a:ext>
              </a:extLst>
            </p:cNvPr>
            <p:cNvSpPr/>
            <p:nvPr/>
          </p:nvSpPr>
          <p:spPr>
            <a:xfrm>
              <a:off x="13988272" y="2744924"/>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cxnSp>
          <p:nvCxnSpPr>
            <p:cNvPr id="43" name="直線コネクタ 42">
              <a:extLst>
                <a:ext uri="{FF2B5EF4-FFF2-40B4-BE49-F238E27FC236}">
                  <a16:creationId xmlns:a16="http://schemas.microsoft.com/office/drawing/2014/main" id="{29D29DC5-530E-3F59-3DC3-D3CC9B7F4E22}"/>
                </a:ext>
              </a:extLst>
            </p:cNvPr>
            <p:cNvCxnSpPr>
              <a:cxnSpLocks/>
              <a:stCxn id="41" idx="6"/>
              <a:endCxn id="42" idx="2"/>
            </p:cNvCxnSpPr>
            <p:nvPr/>
          </p:nvCxnSpPr>
          <p:spPr>
            <a:xfrm flipV="1">
              <a:off x="12468688" y="2834190"/>
              <a:ext cx="1519584" cy="73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702BDC1-816E-F97B-D800-73225F43D171}"/>
                </a:ext>
              </a:extLst>
            </p:cNvPr>
            <p:cNvSpPr txBox="1"/>
            <p:nvPr/>
          </p:nvSpPr>
          <p:spPr>
            <a:xfrm>
              <a:off x="12769918" y="2479635"/>
              <a:ext cx="1271502" cy="302903"/>
            </a:xfrm>
            <a:prstGeom prst="rect">
              <a:avLst/>
            </a:prstGeom>
            <a:noFill/>
          </p:spPr>
          <p:txBody>
            <a:bodyPr wrap="none" rtlCol="0">
              <a:spAutoFit/>
            </a:bodyPr>
            <a:lstStyle/>
            <a:p>
              <a:pPr>
                <a:lnSpc>
                  <a:spcPct val="130000"/>
                </a:lnSpc>
                <a:spcAft>
                  <a:spcPts val="600"/>
                </a:spcAft>
              </a:pPr>
              <a:r>
                <a:rPr kumimoji="1" lang="ja-JP" altLang="en-US" sz="1200" b="1" dirty="0">
                  <a:latin typeface="+mn-ea"/>
                </a:rPr>
                <a:t>夏インターン参加</a:t>
              </a:r>
            </a:p>
          </p:txBody>
        </p:sp>
      </p:grpSp>
      <p:grpSp>
        <p:nvGrpSpPr>
          <p:cNvPr id="74" name="グループ化 73">
            <a:extLst>
              <a:ext uri="{FF2B5EF4-FFF2-40B4-BE49-F238E27FC236}">
                <a16:creationId xmlns:a16="http://schemas.microsoft.com/office/drawing/2014/main" id="{547D6FBC-FBD2-B534-C3CF-07BD2C8BA119}"/>
              </a:ext>
            </a:extLst>
          </p:cNvPr>
          <p:cNvGrpSpPr/>
          <p:nvPr/>
        </p:nvGrpSpPr>
        <p:grpSpPr>
          <a:xfrm>
            <a:off x="5615244" y="2925562"/>
            <a:ext cx="3221338" cy="399676"/>
            <a:chOff x="5603291" y="2638691"/>
            <a:chExt cx="3221338" cy="399676"/>
          </a:xfrm>
        </p:grpSpPr>
        <p:sp>
          <p:nvSpPr>
            <p:cNvPr id="46" name="楕円 45">
              <a:extLst>
                <a:ext uri="{FF2B5EF4-FFF2-40B4-BE49-F238E27FC236}">
                  <a16:creationId xmlns:a16="http://schemas.microsoft.com/office/drawing/2014/main" id="{5DD80B37-C69B-C7C7-9AF5-069A65A6F4E2}"/>
                </a:ext>
              </a:extLst>
            </p:cNvPr>
            <p:cNvSpPr/>
            <p:nvPr/>
          </p:nvSpPr>
          <p:spPr>
            <a:xfrm>
              <a:off x="5603291" y="2853530"/>
              <a:ext cx="180000" cy="18000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sp>
          <p:nvSpPr>
            <p:cNvPr id="47" name="楕円 46">
              <a:extLst>
                <a:ext uri="{FF2B5EF4-FFF2-40B4-BE49-F238E27FC236}">
                  <a16:creationId xmlns:a16="http://schemas.microsoft.com/office/drawing/2014/main" id="{7A31DADC-01CB-2348-7E32-35FF1BB4F595}"/>
                </a:ext>
              </a:extLst>
            </p:cNvPr>
            <p:cNvSpPr/>
            <p:nvPr/>
          </p:nvSpPr>
          <p:spPr>
            <a:xfrm>
              <a:off x="8646097" y="2859835"/>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cxnSp>
          <p:nvCxnSpPr>
            <p:cNvPr id="48" name="直線コネクタ 47">
              <a:extLst>
                <a:ext uri="{FF2B5EF4-FFF2-40B4-BE49-F238E27FC236}">
                  <a16:creationId xmlns:a16="http://schemas.microsoft.com/office/drawing/2014/main" id="{DF944F3C-9E6A-66AE-6F86-18DA50444C94}"/>
                </a:ext>
              </a:extLst>
            </p:cNvPr>
            <p:cNvCxnSpPr>
              <a:cxnSpLocks/>
            </p:cNvCxnSpPr>
            <p:nvPr/>
          </p:nvCxnSpPr>
          <p:spPr>
            <a:xfrm>
              <a:off x="5776985" y="2962449"/>
              <a:ext cx="291296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F6B1BBD-8C46-7D73-B4F5-F712E22C99E2}"/>
                </a:ext>
              </a:extLst>
            </p:cNvPr>
            <p:cNvSpPr txBox="1"/>
            <p:nvPr/>
          </p:nvSpPr>
          <p:spPr>
            <a:xfrm>
              <a:off x="6778204" y="2638691"/>
              <a:ext cx="1107996" cy="302903"/>
            </a:xfrm>
            <a:prstGeom prst="rect">
              <a:avLst/>
            </a:prstGeom>
            <a:noFill/>
          </p:spPr>
          <p:txBody>
            <a:bodyPr wrap="none" rtlCol="0">
              <a:spAutoFit/>
            </a:bodyPr>
            <a:lstStyle/>
            <a:p>
              <a:pPr>
                <a:lnSpc>
                  <a:spcPct val="130000"/>
                </a:lnSpc>
                <a:spcAft>
                  <a:spcPts val="600"/>
                </a:spcAft>
              </a:pPr>
              <a:r>
                <a:rPr kumimoji="1" lang="ja-JP" altLang="en-US" sz="1200" b="1" dirty="0">
                  <a:latin typeface="+mn-ea"/>
                </a:rPr>
                <a:t>早期選考開始</a:t>
              </a:r>
            </a:p>
          </p:txBody>
        </p:sp>
      </p:grpSp>
      <p:sp>
        <p:nvSpPr>
          <p:cNvPr id="56" name="楕円 55">
            <a:extLst>
              <a:ext uri="{FF2B5EF4-FFF2-40B4-BE49-F238E27FC236}">
                <a16:creationId xmlns:a16="http://schemas.microsoft.com/office/drawing/2014/main" id="{088557EE-DA57-977A-D4C0-B3FC992F617F}"/>
              </a:ext>
            </a:extLst>
          </p:cNvPr>
          <p:cNvSpPr/>
          <p:nvPr/>
        </p:nvSpPr>
        <p:spPr>
          <a:xfrm>
            <a:off x="1719447" y="3461733"/>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0" rIns="0" bIns="0" rtlCol="0" anchor="ctr"/>
          <a:lstStyle/>
          <a:p>
            <a:pPr>
              <a:lnSpc>
                <a:spcPct val="130000"/>
              </a:lnSpc>
              <a:spcAft>
                <a:spcPts val="600"/>
              </a:spcAft>
            </a:pPr>
            <a:r>
              <a:rPr kumimoji="1" lang="ja-JP" altLang="en-US" sz="1200" b="1" dirty="0">
                <a:solidFill>
                  <a:schemeClr val="tx1"/>
                </a:solidFill>
                <a:latin typeface="+mn-ea"/>
              </a:rPr>
              <a:t>一部本選考開始</a:t>
            </a:r>
          </a:p>
        </p:txBody>
      </p:sp>
      <p:grpSp>
        <p:nvGrpSpPr>
          <p:cNvPr id="64" name="グループ化 63">
            <a:extLst>
              <a:ext uri="{FF2B5EF4-FFF2-40B4-BE49-F238E27FC236}">
                <a16:creationId xmlns:a16="http://schemas.microsoft.com/office/drawing/2014/main" id="{3D84C47C-0333-658F-9054-65ADC38A4614}"/>
              </a:ext>
            </a:extLst>
          </p:cNvPr>
          <p:cNvGrpSpPr/>
          <p:nvPr/>
        </p:nvGrpSpPr>
        <p:grpSpPr>
          <a:xfrm>
            <a:off x="6685370" y="2533105"/>
            <a:ext cx="1878116" cy="460533"/>
            <a:chOff x="12288688" y="2464391"/>
            <a:chExt cx="1878116" cy="460533"/>
          </a:xfrm>
        </p:grpSpPr>
        <p:sp>
          <p:nvSpPr>
            <p:cNvPr id="65" name="楕円 64">
              <a:extLst>
                <a:ext uri="{FF2B5EF4-FFF2-40B4-BE49-F238E27FC236}">
                  <a16:creationId xmlns:a16="http://schemas.microsoft.com/office/drawing/2014/main" id="{76E3E5DF-BFED-F3DD-7648-9C129C385BD4}"/>
                </a:ext>
              </a:extLst>
            </p:cNvPr>
            <p:cNvSpPr/>
            <p:nvPr/>
          </p:nvSpPr>
          <p:spPr>
            <a:xfrm>
              <a:off x="12288688" y="2744924"/>
              <a:ext cx="180000" cy="18000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sp>
          <p:nvSpPr>
            <p:cNvPr id="66" name="楕円 65">
              <a:extLst>
                <a:ext uri="{FF2B5EF4-FFF2-40B4-BE49-F238E27FC236}">
                  <a16:creationId xmlns:a16="http://schemas.microsoft.com/office/drawing/2014/main" id="{D66CFE9A-13A4-D559-8870-CE28C4515EB5}"/>
                </a:ext>
              </a:extLst>
            </p:cNvPr>
            <p:cNvSpPr/>
            <p:nvPr/>
          </p:nvSpPr>
          <p:spPr>
            <a:xfrm>
              <a:off x="13988272" y="2744924"/>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spcAft>
                  <a:spcPts val="600"/>
                </a:spcAft>
              </a:pPr>
              <a:endParaRPr kumimoji="1" lang="ja-JP" altLang="en-US" b="1" dirty="0">
                <a:solidFill>
                  <a:schemeClr val="accent1"/>
                </a:solidFill>
                <a:latin typeface="+mn-ea"/>
              </a:endParaRPr>
            </a:p>
          </p:txBody>
        </p:sp>
        <p:cxnSp>
          <p:nvCxnSpPr>
            <p:cNvPr id="67" name="直線コネクタ 66">
              <a:extLst>
                <a:ext uri="{FF2B5EF4-FFF2-40B4-BE49-F238E27FC236}">
                  <a16:creationId xmlns:a16="http://schemas.microsoft.com/office/drawing/2014/main" id="{6F6EEE98-2994-D1E0-4570-80C6883D770E}"/>
                </a:ext>
              </a:extLst>
            </p:cNvPr>
            <p:cNvCxnSpPr>
              <a:cxnSpLocks/>
              <a:stCxn id="65" idx="6"/>
              <a:endCxn id="66" idx="2"/>
            </p:cNvCxnSpPr>
            <p:nvPr/>
          </p:nvCxnSpPr>
          <p:spPr>
            <a:xfrm flipV="1">
              <a:off x="12468688" y="2834190"/>
              <a:ext cx="1519584" cy="73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8CE3BA9E-6AC4-CC46-B1D2-07F8D0439563}"/>
                </a:ext>
              </a:extLst>
            </p:cNvPr>
            <p:cNvSpPr txBox="1"/>
            <p:nvPr/>
          </p:nvSpPr>
          <p:spPr>
            <a:xfrm>
              <a:off x="12447506" y="2464391"/>
              <a:ext cx="1527982" cy="302903"/>
            </a:xfrm>
            <a:prstGeom prst="rect">
              <a:avLst/>
            </a:prstGeom>
            <a:noFill/>
          </p:spPr>
          <p:txBody>
            <a:bodyPr wrap="none" rtlCol="0">
              <a:spAutoFit/>
            </a:bodyPr>
            <a:lstStyle/>
            <a:p>
              <a:pPr>
                <a:lnSpc>
                  <a:spcPct val="130000"/>
                </a:lnSpc>
                <a:spcAft>
                  <a:spcPts val="600"/>
                </a:spcAft>
              </a:pPr>
              <a:r>
                <a:rPr kumimoji="1" lang="ja-JP" altLang="en-US" sz="1200" b="1" dirty="0">
                  <a:latin typeface="+mn-ea"/>
                </a:rPr>
                <a:t>秋、冬インターン参加</a:t>
              </a:r>
            </a:p>
          </p:txBody>
        </p:sp>
      </p:grpSp>
      <p:sp>
        <p:nvSpPr>
          <p:cNvPr id="71" name="テキスト ボックス 70">
            <a:extLst>
              <a:ext uri="{FF2B5EF4-FFF2-40B4-BE49-F238E27FC236}">
                <a16:creationId xmlns:a16="http://schemas.microsoft.com/office/drawing/2014/main" id="{DB2FB31C-663E-756A-7432-7575FE21A480}"/>
              </a:ext>
            </a:extLst>
          </p:cNvPr>
          <p:cNvSpPr txBox="1"/>
          <p:nvPr/>
        </p:nvSpPr>
        <p:spPr>
          <a:xfrm>
            <a:off x="3117530" y="6290706"/>
            <a:ext cx="7016545" cy="369332"/>
          </a:xfrm>
          <a:prstGeom prst="rect">
            <a:avLst/>
          </a:prstGeom>
          <a:noFill/>
        </p:spPr>
        <p:txBody>
          <a:bodyPr wrap="square">
            <a:spAutoFit/>
          </a:bodyPr>
          <a:lstStyle/>
          <a:p>
            <a:r>
              <a:rPr lang="zh-CN" altLang="en-US" b="1" u="sng" dirty="0">
                <a:latin typeface="Microsoft YaHei" panose="020B0503020204020204" pitchFamily="34" charset="-122"/>
                <a:ea typeface="Microsoft YaHei" panose="020B0503020204020204" pitchFamily="34" charset="-122"/>
              </a:rPr>
              <a:t>日本新卒就活的特点：早期化、战线拉得长（半年</a:t>
            </a:r>
            <a:r>
              <a:rPr lang="en-US" altLang="zh-CN" b="1" u="sng" dirty="0">
                <a:latin typeface="Microsoft YaHei" panose="020B0503020204020204" pitchFamily="34" charset="-122"/>
                <a:ea typeface="Microsoft YaHei" panose="020B0503020204020204" pitchFamily="34" charset="-122"/>
              </a:rPr>
              <a:t>-1</a:t>
            </a:r>
            <a:r>
              <a:rPr lang="zh-CN" altLang="en-US" b="1" u="sng" dirty="0">
                <a:latin typeface="Microsoft YaHei" panose="020B0503020204020204" pitchFamily="34" charset="-122"/>
                <a:ea typeface="Microsoft YaHei" panose="020B0503020204020204" pitchFamily="34" charset="-122"/>
              </a:rPr>
              <a:t>年）、情报战</a:t>
            </a:r>
            <a:endParaRPr lang="zh-CN" altLang="en-US" sz="1800" b="1" u="sng" dirty="0">
              <a:latin typeface="Microsoft YaHei" panose="020B0503020204020204" pitchFamily="34" charset="-122"/>
              <a:ea typeface="Microsoft YaHei" panose="020B0503020204020204" pitchFamily="34" charset="-122"/>
            </a:endParaRPr>
          </a:p>
        </p:txBody>
      </p:sp>
      <p:sp>
        <p:nvSpPr>
          <p:cNvPr id="72" name="楕円 71">
            <a:extLst>
              <a:ext uri="{FF2B5EF4-FFF2-40B4-BE49-F238E27FC236}">
                <a16:creationId xmlns:a16="http://schemas.microsoft.com/office/drawing/2014/main" id="{46FD54B5-34CB-D380-B5AD-DC6CD2FA2D7C}"/>
              </a:ext>
            </a:extLst>
          </p:cNvPr>
          <p:cNvSpPr/>
          <p:nvPr/>
        </p:nvSpPr>
        <p:spPr>
          <a:xfrm>
            <a:off x="10953165" y="3508175"/>
            <a:ext cx="178532" cy="17853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288000" tIns="0" rIns="0" bIns="0" rtlCol="0" anchor="ctr"/>
          <a:lstStyle/>
          <a:p>
            <a:pPr>
              <a:lnSpc>
                <a:spcPct val="130000"/>
              </a:lnSpc>
              <a:spcAft>
                <a:spcPts val="600"/>
              </a:spcAft>
            </a:pPr>
            <a:r>
              <a:rPr kumimoji="1" lang="en-US" altLang="zh-CN" sz="1200" b="1" dirty="0">
                <a:solidFill>
                  <a:schemeClr val="tx1"/>
                </a:solidFill>
                <a:latin typeface="+mn-ea"/>
              </a:rPr>
              <a:t>CFN</a:t>
            </a:r>
            <a:endParaRPr kumimoji="1" lang="ja-JP" altLang="en-US" sz="1200" b="1" dirty="0">
              <a:solidFill>
                <a:schemeClr val="tx1"/>
              </a:solidFill>
              <a:latin typeface="+mn-ea"/>
            </a:endParaRPr>
          </a:p>
        </p:txBody>
      </p:sp>
    </p:spTree>
    <p:extLst>
      <p:ext uri="{BB962C8B-B14F-4D97-AF65-F5344CB8AC3E}">
        <p14:creationId xmlns:p14="http://schemas.microsoft.com/office/powerpoint/2010/main" val="540174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BF9F0-B02C-F479-3755-F41439C1E147}"/>
              </a:ext>
            </a:extLst>
          </p:cNvPr>
          <p:cNvSpPr>
            <a:spLocks noGrp="1"/>
          </p:cNvSpPr>
          <p:nvPr>
            <p:ph type="title"/>
          </p:nvPr>
        </p:nvSpPr>
        <p:spPr>
          <a:xfrm>
            <a:off x="7673009" y="3078291"/>
            <a:ext cx="4378897" cy="680562"/>
          </a:xfrm>
        </p:spPr>
        <p:txBody>
          <a:bodyPr rtlCol="0">
            <a:normAutofit/>
          </a:bodyPr>
          <a:lstStyle>
            <a:defPPr>
              <a:defRPr lang="ja-JP"/>
            </a:defPPr>
          </a:lstStyle>
          <a:p>
            <a:pPr algn="r" rtl="0"/>
            <a:r>
              <a:rPr lang="zh-CN" altLang="en-US" dirty="0">
                <a:latin typeface="Microsoft YaHei" panose="020B0503020204020204" pitchFamily="34" charset="-122"/>
                <a:ea typeface="Microsoft YaHei" panose="020B0503020204020204" pitchFamily="34" charset="-122"/>
              </a:rPr>
              <a:t>关于</a:t>
            </a:r>
            <a:r>
              <a:rPr lang="en-US" altLang="zh-CN" dirty="0">
                <a:latin typeface="Microsoft YaHei" panose="020B0503020204020204" pitchFamily="34" charset="-122"/>
                <a:ea typeface="Microsoft YaHei" panose="020B0503020204020204" pitchFamily="34" charset="-122"/>
              </a:rPr>
              <a:t>ES</a:t>
            </a:r>
            <a:r>
              <a:rPr lang="zh-CN" altLang="en-US" dirty="0">
                <a:latin typeface="Microsoft YaHei" panose="020B0503020204020204" pitchFamily="34" charset="-122"/>
                <a:ea typeface="Microsoft YaHei" panose="020B0503020204020204" pitchFamily="34" charset="-122"/>
              </a:rPr>
              <a:t>怎么写</a:t>
            </a:r>
            <a:endParaRPr lang="ja-JP"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339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F1EAA-9E6D-D6A4-2890-7C95996F6E67}"/>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F162629-4AC3-4ACD-3DE8-1E4CF7D9C04D}"/>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6</a:t>
            </a:fld>
            <a:endParaRPr lang="ja-JP" dirty="0">
              <a:latin typeface="Microsoft YaHei" panose="020B0503020204020204" pitchFamily="34" charset="-122"/>
              <a:ea typeface="Microsoft YaHei" panose="020B0503020204020204" pitchFamily="34" charset="-122"/>
            </a:endParaRPr>
          </a:p>
        </p:txBody>
      </p:sp>
      <p:sp>
        <p:nvSpPr>
          <p:cNvPr id="4" name="タイトル 1">
            <a:extLst>
              <a:ext uri="{FF2B5EF4-FFF2-40B4-BE49-F238E27FC236}">
                <a16:creationId xmlns:a16="http://schemas.microsoft.com/office/drawing/2014/main" id="{CF1BAC49-774D-042B-A40C-FDBECBF612DE}"/>
              </a:ext>
            </a:extLst>
          </p:cNvPr>
          <p:cNvSpPr txBox="1">
            <a:spLocks/>
          </p:cNvSpPr>
          <p:nvPr/>
        </p:nvSpPr>
        <p:spPr>
          <a:xfrm>
            <a:off x="319434" y="124612"/>
            <a:ext cx="10405174" cy="626061"/>
          </a:xfrm>
          <a:prstGeom prst="rect">
            <a:avLst/>
          </a:prstGeom>
        </p:spPr>
        <p:txBody>
          <a:bodyPr vert="horz" lIns="91440" tIns="45720" rIns="91440" bIns="45720" rtlCol="0" anchor="b">
            <a:normAutofit/>
          </a:bodyPr>
          <a:lstStyle>
            <a:defPPr>
              <a:defRPr lang="ja-JP"/>
            </a:defPPr>
            <a:lvl1pPr algn="l" defTabSz="914400" rtl="0" eaLnBrk="1" latinLnBrk="0" hangingPunct="1">
              <a:lnSpc>
                <a:spcPct val="90000"/>
              </a:lnSpc>
              <a:spcBef>
                <a:spcPct val="0"/>
              </a:spcBef>
              <a:buNone/>
              <a:defRPr kumimoji="1" lang="ja-JP" sz="2800" b="1" kern="1200" cap="all" baseline="0">
                <a:solidFill>
                  <a:schemeClr val="tx1"/>
                </a:solidFill>
                <a:latin typeface="Meiryo UI" panose="020B0604030504040204" pitchFamily="50" charset="-128"/>
                <a:ea typeface="Meiryo UI" panose="020B0604030504040204" pitchFamily="50" charset="-128"/>
                <a:cs typeface="+mj-cs"/>
              </a:defRPr>
            </a:lvl1pPr>
          </a:lstStyle>
          <a:p>
            <a:r>
              <a:rPr lang="zh-CN" altLang="en-US" dirty="0">
                <a:latin typeface="Microsoft YaHei" panose="020B0503020204020204" pitchFamily="34" charset="-122"/>
                <a:ea typeface="Microsoft YaHei" panose="020B0503020204020204" pitchFamily="34" charset="-122"/>
              </a:rPr>
              <a:t>什么是</a:t>
            </a:r>
            <a:r>
              <a:rPr lang="en-US" altLang="zh-CN" dirty="0">
                <a:latin typeface="Microsoft YaHei" panose="020B0503020204020204" pitchFamily="34" charset="-122"/>
                <a:ea typeface="Microsoft YaHei" panose="020B0503020204020204" pitchFamily="34" charset="-122"/>
              </a:rPr>
              <a:t>ES</a:t>
            </a:r>
          </a:p>
        </p:txBody>
      </p:sp>
      <p:pic>
        <p:nvPicPr>
          <p:cNvPr id="20" name="図 19">
            <a:extLst>
              <a:ext uri="{FF2B5EF4-FFF2-40B4-BE49-F238E27FC236}">
                <a16:creationId xmlns:a16="http://schemas.microsoft.com/office/drawing/2014/main" id="{99FCB158-6B40-36DC-94E6-147E60221231}"/>
              </a:ext>
            </a:extLst>
          </p:cNvPr>
          <p:cNvPicPr>
            <a:picLocks noChangeAspect="1"/>
          </p:cNvPicPr>
          <p:nvPr/>
        </p:nvPicPr>
        <p:blipFill>
          <a:blip r:embed="rId3"/>
          <a:stretch>
            <a:fillRect/>
          </a:stretch>
        </p:blipFill>
        <p:spPr>
          <a:xfrm>
            <a:off x="606690" y="711568"/>
            <a:ext cx="562053" cy="543001"/>
          </a:xfrm>
          <a:prstGeom prst="rect">
            <a:avLst/>
          </a:prstGeom>
        </p:spPr>
      </p:pic>
      <p:sp>
        <p:nvSpPr>
          <p:cNvPr id="2" name="タイトル 1">
            <a:extLst>
              <a:ext uri="{FF2B5EF4-FFF2-40B4-BE49-F238E27FC236}">
                <a16:creationId xmlns:a16="http://schemas.microsoft.com/office/drawing/2014/main" id="{420B521E-A599-2ECA-5B81-BA9B209CFF69}"/>
              </a:ext>
            </a:extLst>
          </p:cNvPr>
          <p:cNvSpPr>
            <a:spLocks noGrp="1"/>
          </p:cNvSpPr>
          <p:nvPr>
            <p:ph type="title"/>
          </p:nvPr>
        </p:nvSpPr>
        <p:spPr>
          <a:xfrm>
            <a:off x="325740" y="2615564"/>
            <a:ext cx="10405174" cy="626061"/>
          </a:xfrm>
        </p:spPr>
        <p:txBody>
          <a:bodyPr rtlCol="0">
            <a:normAutofit/>
          </a:bodyPr>
          <a:lstStyle>
            <a:defPPr>
              <a:defRPr lang="ja-JP"/>
            </a:defPPr>
          </a:lstStyle>
          <a:p>
            <a:pPr rtl="0"/>
            <a:r>
              <a:rPr lang="ja-JP" altLang="en-US" sz="1800" dirty="0">
                <a:latin typeface="Microsoft YaHei" panose="020B0503020204020204" pitchFamily="34" charset="-122"/>
                <a:ea typeface="Microsoft YaHei" panose="020B0503020204020204" pitchFamily="34" charset="-122"/>
              </a:rPr>
              <a:t>ガクチカ怎么写</a:t>
            </a:r>
          </a:p>
        </p:txBody>
      </p:sp>
      <p:sp>
        <p:nvSpPr>
          <p:cNvPr id="5" name="テキスト ボックス 4">
            <a:extLst>
              <a:ext uri="{FF2B5EF4-FFF2-40B4-BE49-F238E27FC236}">
                <a16:creationId xmlns:a16="http://schemas.microsoft.com/office/drawing/2014/main" id="{9E8D8C6D-53E5-EB26-4A9D-2D9E7A8B5A25}"/>
              </a:ext>
            </a:extLst>
          </p:cNvPr>
          <p:cNvSpPr txBox="1"/>
          <p:nvPr/>
        </p:nvSpPr>
        <p:spPr>
          <a:xfrm>
            <a:off x="207177" y="3244482"/>
            <a:ext cx="10809425" cy="369332"/>
          </a:xfrm>
          <a:prstGeom prst="rect">
            <a:avLst/>
          </a:prstGeom>
          <a:noFill/>
        </p:spPr>
        <p:txBody>
          <a:bodyPr wrap="square">
            <a:spAutoFit/>
          </a:bodyPr>
          <a:lstStyle/>
          <a:p>
            <a:r>
              <a:rPr lang="ja-JP" altLang="en-US" dirty="0">
                <a:latin typeface="Microsoft YaHei" panose="020B0503020204020204" pitchFamily="34" charset="-122"/>
                <a:ea typeface="Microsoft YaHei" panose="020B0503020204020204" pitchFamily="34" charset="-122"/>
              </a:rPr>
              <a:t>「学生時代に力を入れたこと」</a:t>
            </a:r>
            <a:r>
              <a:rPr lang="zh-CN" altLang="en-US" dirty="0">
                <a:latin typeface="Microsoft YaHei" panose="020B0503020204020204" pitchFamily="34" charset="-122"/>
                <a:ea typeface="Microsoft YaHei" panose="020B0503020204020204" pitchFamily="34" charset="-122"/>
              </a:rPr>
              <a:t>也叫做段子（</a:t>
            </a:r>
            <a:r>
              <a:rPr lang="ja-JP" altLang="en-US" dirty="0">
                <a:latin typeface="Microsoft YaHei" panose="020B0503020204020204" pitchFamily="34" charset="-122"/>
                <a:ea typeface="Microsoft YaHei" panose="020B0503020204020204" pitchFamily="34" charset="-122"/>
              </a:rPr>
              <a:t>エピソード</a:t>
            </a:r>
            <a:r>
              <a:rPr lang="zh-CN" altLang="en-US" dirty="0">
                <a:latin typeface="Microsoft YaHei" panose="020B0503020204020204" pitchFamily="34" charset="-122"/>
                <a:ea typeface="Microsoft YaHei" panose="020B0503020204020204" pitchFamily="34" charset="-122"/>
              </a:rPr>
              <a:t>）需要准备至少三个</a:t>
            </a:r>
          </a:p>
        </p:txBody>
      </p:sp>
      <p:sp>
        <p:nvSpPr>
          <p:cNvPr id="7" name="テキスト ボックス 6">
            <a:extLst>
              <a:ext uri="{FF2B5EF4-FFF2-40B4-BE49-F238E27FC236}">
                <a16:creationId xmlns:a16="http://schemas.microsoft.com/office/drawing/2014/main" id="{630FFB14-3CEC-20C3-9B82-DB0E5CAF2C60}"/>
              </a:ext>
            </a:extLst>
          </p:cNvPr>
          <p:cNvSpPr txBox="1"/>
          <p:nvPr/>
        </p:nvSpPr>
        <p:spPr>
          <a:xfrm>
            <a:off x="428822" y="3652353"/>
            <a:ext cx="8940624" cy="2585323"/>
          </a:xfrm>
          <a:prstGeom prst="rect">
            <a:avLst/>
          </a:prstGeom>
          <a:solidFill>
            <a:schemeClr val="accent1">
              <a:lumMod val="20000"/>
              <a:lumOff val="80000"/>
            </a:schemeClr>
          </a:solidFill>
        </p:spPr>
        <p:txBody>
          <a:bodyPr wrap="square">
            <a:spAutoFit/>
          </a:bodyPr>
          <a:lstStyle/>
          <a:p>
            <a:r>
              <a:rPr lang="en-US" altLang="ja-JP" dirty="0"/>
              <a:t>SNS</a:t>
            </a:r>
            <a:r>
              <a:rPr lang="ja-JP" altLang="en-US" dirty="0"/>
              <a:t>アカウントを設立し、フォロワー数を大幅に増加させたことです。大学時代に中国最大のインスタントメッセンジャーアプリで公式アカウントを立ち上げ、日本語の勉強や日本文化などの内容の発信を始めました。しかし、ある時フォロワー数が</a:t>
            </a:r>
            <a:r>
              <a:rPr lang="en-US" altLang="ja-JP" dirty="0"/>
              <a:t>500</a:t>
            </a:r>
            <a:r>
              <a:rPr lang="ja-JP" altLang="en-US" dirty="0"/>
              <a:t>名からほとんど増えず、伸び悩んでいました。そこで、発信頻度の低さとプラットフォームの制限に課題を感じ、以下の</a:t>
            </a:r>
            <a:r>
              <a:rPr lang="en-US" altLang="ja-JP" dirty="0"/>
              <a:t>2</a:t>
            </a:r>
            <a:r>
              <a:rPr lang="ja-JP" altLang="en-US" dirty="0"/>
              <a:t>点を試みました。①中国人の先輩や後輩、日本人の友人など計</a:t>
            </a:r>
            <a:r>
              <a:rPr lang="en-US" altLang="ja-JP" dirty="0"/>
              <a:t>12</a:t>
            </a:r>
            <a:r>
              <a:rPr lang="ja-JP" altLang="en-US" dirty="0"/>
              <a:t>名のチームを立ち上げ、毎日コンテンツを発信する。②チームメンバーで話し合い、ほかのプラットフォームでも宣伝しようという案が採用されたため、音声配信アプリでもコンテンツの発信を開始する。</a:t>
            </a:r>
            <a:r>
              <a:rPr lang="en-US" altLang="ja-JP" dirty="0"/>
              <a:t>3</a:t>
            </a:r>
            <a:r>
              <a:rPr lang="ja-JP" altLang="en-US" dirty="0"/>
              <a:t>か月後、この案が功を奏し、フォロワー数が</a:t>
            </a:r>
            <a:r>
              <a:rPr lang="en-US" altLang="ja-JP" dirty="0"/>
              <a:t>3000</a:t>
            </a:r>
            <a:r>
              <a:rPr lang="ja-JP" altLang="en-US" dirty="0"/>
              <a:t>名を超えることができました。このような経験から、私はメンバー</a:t>
            </a:r>
            <a:r>
              <a:rPr lang="en-US" altLang="ja-JP" dirty="0"/>
              <a:t>1</a:t>
            </a:r>
            <a:r>
              <a:rPr lang="ja-JP" altLang="en-US" dirty="0"/>
              <a:t>人</a:t>
            </a:r>
            <a:r>
              <a:rPr lang="en-US" altLang="ja-JP" dirty="0"/>
              <a:t>1</a:t>
            </a:r>
            <a:r>
              <a:rPr lang="ja-JP" altLang="en-US" dirty="0"/>
              <a:t>人の意見に耳を傾け、尚且つ実行に移すことが、困難を乗り越え、課題を解決することに繋がると学びました。</a:t>
            </a:r>
          </a:p>
        </p:txBody>
      </p:sp>
      <p:sp>
        <p:nvSpPr>
          <p:cNvPr id="8" name="テキスト プレースホルダー 6">
            <a:extLst>
              <a:ext uri="{FF2B5EF4-FFF2-40B4-BE49-F238E27FC236}">
                <a16:creationId xmlns:a16="http://schemas.microsoft.com/office/drawing/2014/main" id="{AD63C3AC-21CF-C2FB-EB43-FF1DCDD7E336}"/>
              </a:ext>
            </a:extLst>
          </p:cNvPr>
          <p:cNvSpPr txBox="1">
            <a:spLocks/>
          </p:cNvSpPr>
          <p:nvPr/>
        </p:nvSpPr>
        <p:spPr>
          <a:xfrm>
            <a:off x="9537087" y="3678529"/>
            <a:ext cx="5423338" cy="2406962"/>
          </a:xfrm>
          <a:prstGeom prst="rect">
            <a:avLst/>
          </a:prstGeom>
        </p:spPr>
        <p:txBody>
          <a:bodyPr rtlCol="0">
            <a:normAutofit/>
          </a:bodyPr>
          <a:lstStyle>
            <a:defPPr>
              <a:defRPr lang="ja-JP"/>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000" dirty="0">
                <a:latin typeface="Microsoft YaHei" panose="020B0503020204020204" pitchFamily="34" charset="-122"/>
                <a:ea typeface="Microsoft YaHei" panose="020B0503020204020204" pitchFamily="34" charset="-122"/>
              </a:rPr>
              <a:t>概要</a:t>
            </a:r>
            <a:endParaRPr kumimoji="0"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背景</a:t>
            </a:r>
            <a:endParaRPr lang="en-US" altLang="zh-CN" sz="2000" dirty="0">
              <a:latin typeface="Microsoft YaHei" panose="020B0503020204020204" pitchFamily="34" charset="-122"/>
              <a:ea typeface="Microsoft YaHei" panose="020B0503020204020204" pitchFamily="34" charset="-122"/>
            </a:endParaRPr>
          </a:p>
          <a:p>
            <a:r>
              <a:rPr kumimoji="0" lang="zh-CN" altLang="en-US" sz="1800" dirty="0">
                <a:latin typeface="Microsoft YaHei" panose="020B0503020204020204" pitchFamily="34" charset="-122"/>
                <a:ea typeface="Microsoft YaHei" panose="020B0503020204020204" pitchFamily="34" charset="-122"/>
              </a:rPr>
              <a:t>最大的困难（课题）</a:t>
            </a:r>
            <a:endParaRPr kumimoji="0" lang="en-US"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解决方案（</a:t>
            </a:r>
            <a:r>
              <a:rPr lang="en-US" altLang="zh-CN" sz="1800" dirty="0">
                <a:latin typeface="Microsoft YaHei" panose="020B0503020204020204" pitchFamily="34" charset="-122"/>
                <a:ea typeface="Microsoft YaHei" panose="020B0503020204020204" pitchFamily="34" charset="-122"/>
              </a:rPr>
              <a:t>2-3</a:t>
            </a:r>
            <a:r>
              <a:rPr lang="zh-CN" altLang="en-US" sz="1800" dirty="0">
                <a:latin typeface="Microsoft YaHei" panose="020B0503020204020204" pitchFamily="34" charset="-122"/>
                <a:ea typeface="Microsoft YaHei" panose="020B0503020204020204" pitchFamily="34" charset="-122"/>
              </a:rPr>
              <a:t>个）</a:t>
            </a:r>
            <a:endParaRPr lang="en-US" altLang="zh-CN" sz="1800" dirty="0">
              <a:latin typeface="Microsoft YaHei" panose="020B0503020204020204" pitchFamily="34" charset="-122"/>
              <a:ea typeface="Microsoft YaHei" panose="020B0503020204020204" pitchFamily="34" charset="-122"/>
            </a:endParaRPr>
          </a:p>
          <a:p>
            <a:r>
              <a:rPr kumimoji="0" lang="zh-CN" altLang="en-US" sz="1800" dirty="0">
                <a:latin typeface="Microsoft YaHei" panose="020B0503020204020204" pitchFamily="34" charset="-122"/>
                <a:ea typeface="Microsoft YaHei" panose="020B0503020204020204" pitchFamily="34" charset="-122"/>
              </a:rPr>
              <a:t>得到的结果</a:t>
            </a:r>
            <a:endParaRPr kumimoji="0" lang="en-US"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学到了什么</a:t>
            </a:r>
            <a:endParaRPr kumimoji="0" lang="en-US" altLang="zh-CN" sz="1800" dirty="0">
              <a:latin typeface="Microsoft YaHei" panose="020B0503020204020204" pitchFamily="34" charset="-122"/>
              <a:ea typeface="Microsoft YaHei" panose="020B0503020204020204" pitchFamily="34" charset="-122"/>
            </a:endParaRPr>
          </a:p>
        </p:txBody>
      </p:sp>
      <p:sp>
        <p:nvSpPr>
          <p:cNvPr id="10" name="テキスト ボックス 9">
            <a:extLst>
              <a:ext uri="{FF2B5EF4-FFF2-40B4-BE49-F238E27FC236}">
                <a16:creationId xmlns:a16="http://schemas.microsoft.com/office/drawing/2014/main" id="{05C66B9C-3623-2A9B-6B82-D9C4B8D9494B}"/>
              </a:ext>
            </a:extLst>
          </p:cNvPr>
          <p:cNvSpPr txBox="1"/>
          <p:nvPr/>
        </p:nvSpPr>
        <p:spPr>
          <a:xfrm>
            <a:off x="1388943" y="730919"/>
            <a:ext cx="10756812" cy="2031325"/>
          </a:xfrm>
          <a:prstGeom prst="rect">
            <a:avLst/>
          </a:prstGeom>
          <a:noFill/>
        </p:spPr>
        <p:txBody>
          <a:bodyPr wrap="square">
            <a:spAutoFit/>
          </a:bodyPr>
          <a:lstStyle/>
          <a:p>
            <a:r>
              <a:rPr lang="ja-JP" altLang="en-US" dirty="0">
                <a:latin typeface="Microsoft YaHei" panose="020B0503020204020204" pitchFamily="34" charset="-122"/>
                <a:ea typeface="Microsoft YaHei" panose="020B0503020204020204" pitchFamily="34" charset="-122"/>
              </a:rPr>
              <a:t>エントリーシート（</a:t>
            </a:r>
            <a:r>
              <a:rPr lang="en-US" altLang="ja-JP" dirty="0">
                <a:latin typeface="Microsoft YaHei" panose="020B0503020204020204" pitchFamily="34" charset="-122"/>
                <a:ea typeface="Microsoft YaHei" panose="020B0503020204020204" pitchFamily="34" charset="-122"/>
              </a:rPr>
              <a:t>Entry Sheet</a:t>
            </a:r>
            <a:r>
              <a:rPr lang="ja-JP" altLang="en-US" dirty="0">
                <a:latin typeface="Microsoft YaHei" panose="020B0503020204020204" pitchFamily="34" charset="-122"/>
                <a:ea typeface="Microsoft YaHei" panose="020B0503020204020204" pitchFamily="34" charset="-122"/>
              </a:rPr>
              <a:t>）是</a:t>
            </a:r>
            <a:r>
              <a:rPr lang="zh-CN" altLang="en-US" dirty="0">
                <a:latin typeface="Microsoft YaHei" panose="020B0503020204020204" pitchFamily="34" charset="-122"/>
                <a:ea typeface="Microsoft YaHei" panose="020B0503020204020204" pitchFamily="34" charset="-122"/>
              </a:rPr>
              <a:t>学生注册完</a:t>
            </a:r>
            <a:r>
              <a:rPr lang="en-US" altLang="zh-CN" dirty="0">
                <a:latin typeface="Microsoft YaHei" panose="020B0503020204020204" pitchFamily="34" charset="-122"/>
                <a:ea typeface="Microsoft YaHei" panose="020B0503020204020204" pitchFamily="34" charset="-122"/>
              </a:rPr>
              <a:t>My page</a:t>
            </a:r>
            <a:r>
              <a:rPr lang="zh-CN" altLang="en-US" dirty="0">
                <a:latin typeface="Microsoft YaHei" panose="020B0503020204020204" pitchFamily="34" charset="-122"/>
                <a:ea typeface="Microsoft YaHei" panose="020B0503020204020204" pitchFamily="34" charset="-122"/>
              </a:rPr>
              <a:t>以后，</a:t>
            </a:r>
            <a:endParaRPr lang="en-US" altLang="zh-CN" dirty="0">
              <a:latin typeface="Microsoft YaHei" panose="020B0503020204020204" pitchFamily="34" charset="-122"/>
              <a:ea typeface="Microsoft YaHei" panose="020B0503020204020204" pitchFamily="34" charset="-122"/>
            </a:endParaRPr>
          </a:p>
          <a:p>
            <a:r>
              <a:rPr lang="ja-JP" altLang="en-US" dirty="0">
                <a:latin typeface="Microsoft YaHei" panose="020B0503020204020204" pitchFamily="34" charset="-122"/>
                <a:ea typeface="Microsoft YaHei" panose="020B0503020204020204" pitchFamily="34" charset="-122"/>
              </a:rPr>
              <a:t>在正式面试前提交给公司的书面材料，用来筛选第一轮（书类选考）</a:t>
            </a:r>
            <a:endParaRPr lang="en-US" altLang="ja-JP"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pPr>
            <a:r>
              <a:rPr lang="ja-JP" altLang="en-US" dirty="0">
                <a:latin typeface="Microsoft YaHei" panose="020B0503020204020204" pitchFamily="34" charset="-122"/>
                <a:ea typeface="Microsoft YaHei" panose="020B0503020204020204" pitchFamily="34" charset="-122"/>
              </a:rPr>
              <a:t>自己</a:t>
            </a:r>
            <a:r>
              <a:rPr lang="en-US" altLang="ja-JP" dirty="0">
                <a:latin typeface="Microsoft YaHei" panose="020B0503020204020204" pitchFamily="34" charset="-122"/>
                <a:ea typeface="Microsoft YaHei" panose="020B0503020204020204" pitchFamily="34" charset="-122"/>
              </a:rPr>
              <a:t>PR</a:t>
            </a:r>
          </a:p>
          <a:p>
            <a:pPr marL="285750" indent="-285750">
              <a:buFont typeface="Wingdings" panose="05000000000000000000" pitchFamily="2" charset="2"/>
              <a:buChar char="l"/>
            </a:pPr>
            <a:r>
              <a:rPr lang="ja-JP" altLang="en-US" b="1" dirty="0">
                <a:latin typeface="Microsoft YaHei" panose="020B0503020204020204" pitchFamily="34" charset="-122"/>
                <a:ea typeface="Microsoft YaHei" panose="020B0503020204020204" pitchFamily="34" charset="-122"/>
              </a:rPr>
              <a:t>志望动机（</a:t>
            </a:r>
            <a:r>
              <a:rPr lang="zh-CN" altLang="en-US" b="1" dirty="0">
                <a:latin typeface="Microsoft YaHei" panose="020B0503020204020204" pitchFamily="34" charset="-122"/>
                <a:ea typeface="Microsoft YaHei" panose="020B0503020204020204" pitchFamily="34" charset="-122"/>
              </a:rPr>
              <a:t>业界志望动机，公司志望动机，职种志望动机</a:t>
            </a:r>
            <a:r>
              <a:rPr lang="ja-JP" altLang="en-US" b="1" dirty="0">
                <a:latin typeface="Microsoft YaHei" panose="020B0503020204020204" pitchFamily="34" charset="-122"/>
                <a:ea typeface="Microsoft YaHei" panose="020B0503020204020204" pitchFamily="34" charset="-122"/>
              </a:rPr>
              <a:t>）</a:t>
            </a:r>
            <a:endParaRPr lang="en-US" altLang="ja-JP" b="1"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pPr>
            <a:r>
              <a:rPr lang="ja-JP" altLang="en-US" b="1" dirty="0">
                <a:latin typeface="Microsoft YaHei" panose="020B0503020204020204" pitchFamily="34" charset="-122"/>
                <a:ea typeface="Microsoft YaHei" panose="020B0503020204020204" pitchFamily="34" charset="-122"/>
              </a:rPr>
              <a:t>学生时代</a:t>
            </a:r>
            <a:r>
              <a:rPr lang="zh-CN" altLang="en-US" b="1" dirty="0">
                <a:latin typeface="Microsoft YaHei" panose="020B0503020204020204" pitchFamily="34" charset="-122"/>
                <a:ea typeface="Microsoft YaHei" panose="020B0503020204020204" pitchFamily="34" charset="-122"/>
              </a:rPr>
              <a:t>最</a:t>
            </a:r>
            <a:r>
              <a:rPr lang="ja-JP" altLang="en-US" b="1" dirty="0">
                <a:latin typeface="Microsoft YaHei" panose="020B0503020204020204" pitchFamily="34" charset="-122"/>
                <a:ea typeface="Microsoft YaHei" panose="020B0503020204020204" pitchFamily="34" charset="-122"/>
              </a:rPr>
              <a:t>努力的事</a:t>
            </a:r>
            <a:endParaRPr lang="en-US" altLang="ja-JP" b="1"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pPr>
            <a:r>
              <a:rPr lang="ja-JP" altLang="en-US" dirty="0">
                <a:latin typeface="Microsoft YaHei" panose="020B0503020204020204" pitchFamily="34" charset="-122"/>
                <a:ea typeface="Microsoft YaHei" panose="020B0503020204020204" pitchFamily="34" charset="-122"/>
              </a:rPr>
              <a:t>长所・短所</a:t>
            </a:r>
            <a:endParaRPr lang="en-US" altLang="ja-JP"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l"/>
            </a:pPr>
            <a:r>
              <a:rPr lang="ja-JP" altLang="en-US" dirty="0">
                <a:latin typeface="Microsoft YaHei" panose="020B0503020204020204" pitchFamily="34" charset="-122"/>
                <a:ea typeface="Microsoft YaHei" panose="020B0503020204020204" pitchFamily="34" charset="-122"/>
              </a:rPr>
              <a:t>还包括一些针对公司的个性化问题</a:t>
            </a:r>
          </a:p>
        </p:txBody>
      </p:sp>
    </p:spTree>
    <p:extLst>
      <p:ext uri="{BB962C8B-B14F-4D97-AF65-F5344CB8AC3E}">
        <p14:creationId xmlns:p14="http://schemas.microsoft.com/office/powerpoint/2010/main" val="3625902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81BD0-CCF8-2019-EBFE-4D12A84D15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BAEE2F8-C488-E69D-BEEE-21F641C3ACA8}"/>
              </a:ext>
            </a:extLst>
          </p:cNvPr>
          <p:cNvSpPr>
            <a:spLocks noGrp="1"/>
          </p:cNvSpPr>
          <p:nvPr>
            <p:ph type="title"/>
          </p:nvPr>
        </p:nvSpPr>
        <p:spPr>
          <a:xfrm>
            <a:off x="319434" y="124612"/>
            <a:ext cx="10405174" cy="626061"/>
          </a:xfrm>
        </p:spPr>
        <p:txBody>
          <a:bodyPr rtlCol="0"/>
          <a:lstStyle>
            <a:defPPr>
              <a:defRPr lang="ja-JP"/>
            </a:defPPr>
          </a:lstStyle>
          <a:p>
            <a:pPr rtl="0"/>
            <a:r>
              <a:rPr lang="zh-CN" altLang="en-US" dirty="0">
                <a:latin typeface="Microsoft YaHei" panose="020B0503020204020204" pitchFamily="34" charset="-122"/>
                <a:ea typeface="Microsoft YaHei" panose="020B0503020204020204" pitchFamily="34" charset="-122"/>
              </a:rPr>
              <a:t>志望理由怎么写</a:t>
            </a:r>
          </a:p>
        </p:txBody>
      </p:sp>
      <p:sp>
        <p:nvSpPr>
          <p:cNvPr id="3" name="スライド番号プレースホルダー 2">
            <a:extLst>
              <a:ext uri="{FF2B5EF4-FFF2-40B4-BE49-F238E27FC236}">
                <a16:creationId xmlns:a16="http://schemas.microsoft.com/office/drawing/2014/main" id="{F235833B-863F-9329-01A0-022B7194C37C}"/>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7</a:t>
            </a:fld>
            <a:endParaRPr lang="ja-JP" dirty="0">
              <a:latin typeface="Microsoft YaHei" panose="020B0503020204020204" pitchFamily="34" charset="-122"/>
              <a:ea typeface="Microsoft YaHei" panose="020B0503020204020204" pitchFamily="34" charset="-122"/>
            </a:endParaRPr>
          </a:p>
        </p:txBody>
      </p:sp>
      <p:sp>
        <p:nvSpPr>
          <p:cNvPr id="5" name="テキスト ボックス 4">
            <a:extLst>
              <a:ext uri="{FF2B5EF4-FFF2-40B4-BE49-F238E27FC236}">
                <a16:creationId xmlns:a16="http://schemas.microsoft.com/office/drawing/2014/main" id="{4AA5FC25-162F-A3C3-6333-7D482DDF2767}"/>
              </a:ext>
            </a:extLst>
          </p:cNvPr>
          <p:cNvSpPr txBox="1"/>
          <p:nvPr/>
        </p:nvSpPr>
        <p:spPr>
          <a:xfrm>
            <a:off x="377445" y="715694"/>
            <a:ext cx="10809425"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写企业的志望理由需要先进行企业研究，再进行自己研究，找到自己和企业的共通点和有共鸣的点</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p:txBody>
      </p:sp>
      <p:sp>
        <p:nvSpPr>
          <p:cNvPr id="4" name="テキスト ボックス 3">
            <a:extLst>
              <a:ext uri="{FF2B5EF4-FFF2-40B4-BE49-F238E27FC236}">
                <a16:creationId xmlns:a16="http://schemas.microsoft.com/office/drawing/2014/main" id="{84335F68-669B-37CE-FBF7-7D80DDBF821D}"/>
              </a:ext>
            </a:extLst>
          </p:cNvPr>
          <p:cNvSpPr txBox="1"/>
          <p:nvPr/>
        </p:nvSpPr>
        <p:spPr>
          <a:xfrm>
            <a:off x="1347391" y="2591567"/>
            <a:ext cx="2814705" cy="3095847"/>
          </a:xfrm>
          <a:prstGeom prst="rect">
            <a:avLst/>
          </a:prstGeom>
          <a:noFill/>
        </p:spPr>
        <p:txBody>
          <a:bodyPr wrap="square" rtlCol="0">
            <a:spAutoFit/>
          </a:bodyPr>
          <a:lstStyle/>
          <a:p>
            <a:pPr marL="285750" indent="-285750" algn="l">
              <a:lnSpc>
                <a:spcPct val="130000"/>
              </a:lnSpc>
              <a:spcAft>
                <a:spcPts val="600"/>
              </a:spcAft>
              <a:buFont typeface="Wingdings" panose="05000000000000000000" pitchFamily="2" charset="2"/>
              <a:buChar char="p"/>
            </a:pPr>
            <a:r>
              <a:rPr kumimoji="1" lang="zh-CN" altLang="en-US" sz="1600" dirty="0">
                <a:latin typeface="Microsoft YaHei" panose="020B0503020204020204" pitchFamily="34" charset="-122"/>
                <a:ea typeface="Microsoft YaHei" panose="020B0503020204020204" pitchFamily="34" charset="-122"/>
              </a:rPr>
              <a:t>不是把企业历史，历年财报，社长说了什么都弄清楚了就叫做企业研究</a:t>
            </a:r>
            <a:endParaRPr kumimoji="1" lang="en-US" altLang="zh-CN" sz="1600" dirty="0">
              <a:latin typeface="Microsoft YaHei" panose="020B0503020204020204" pitchFamily="34" charset="-122"/>
              <a:ea typeface="Microsoft YaHei" panose="020B0503020204020204" pitchFamily="34" charset="-122"/>
            </a:endParaRPr>
          </a:p>
          <a:p>
            <a:pPr marL="285750" indent="-285750" algn="l">
              <a:lnSpc>
                <a:spcPct val="130000"/>
              </a:lnSpc>
              <a:spcAft>
                <a:spcPts val="600"/>
              </a:spcAft>
              <a:buFont typeface="Wingdings" panose="05000000000000000000" pitchFamily="2" charset="2"/>
              <a:buChar char="p"/>
            </a:pPr>
            <a:r>
              <a:rPr kumimoji="1" lang="zh-CN" altLang="en-US" sz="1600" dirty="0">
                <a:latin typeface="Microsoft YaHei" panose="020B0503020204020204" pitchFamily="34" charset="-122"/>
                <a:ea typeface="Microsoft YaHei" panose="020B0503020204020204" pitchFamily="34" charset="-122"/>
              </a:rPr>
              <a:t>企业研究的最终目的是获取我们在写</a:t>
            </a:r>
            <a:r>
              <a:rPr kumimoji="1" lang="en-US" altLang="zh-CN" sz="1600" dirty="0">
                <a:latin typeface="Microsoft YaHei" panose="020B0503020204020204" pitchFamily="34" charset="-122"/>
                <a:ea typeface="Microsoft YaHei" panose="020B0503020204020204" pitchFamily="34" charset="-122"/>
              </a:rPr>
              <a:t>ES/</a:t>
            </a:r>
            <a:r>
              <a:rPr kumimoji="1" lang="zh-CN" altLang="en-US" sz="1600" dirty="0">
                <a:latin typeface="Microsoft YaHei" panose="020B0503020204020204" pitchFamily="34" charset="-122"/>
                <a:ea typeface="Microsoft YaHei" panose="020B0503020204020204" pitchFamily="34" charset="-122"/>
              </a:rPr>
              <a:t>准备面试的时候需要的情报</a:t>
            </a:r>
            <a:endParaRPr kumimoji="1" lang="en-US" altLang="zh-CN" sz="1600" dirty="0">
              <a:latin typeface="Microsoft YaHei" panose="020B0503020204020204" pitchFamily="34" charset="-122"/>
              <a:ea typeface="Microsoft YaHei" panose="020B0503020204020204" pitchFamily="34" charset="-122"/>
            </a:endParaRPr>
          </a:p>
          <a:p>
            <a:pPr marL="285750" indent="-285750" algn="l">
              <a:lnSpc>
                <a:spcPct val="130000"/>
              </a:lnSpc>
              <a:spcAft>
                <a:spcPts val="600"/>
              </a:spcAft>
              <a:buFont typeface="Wingdings" panose="05000000000000000000" pitchFamily="2" charset="2"/>
              <a:buChar char="p"/>
            </a:pPr>
            <a:r>
              <a:rPr kumimoji="1" lang="zh-CN" altLang="en-US" sz="1600" dirty="0">
                <a:latin typeface="Microsoft YaHei" panose="020B0503020204020204" pitchFamily="34" charset="-122"/>
                <a:ea typeface="Microsoft YaHei" panose="020B0503020204020204" pitchFamily="34" charset="-122"/>
              </a:rPr>
              <a:t>在写</a:t>
            </a:r>
            <a:r>
              <a:rPr kumimoji="1" lang="en-US" altLang="zh-CN" sz="1600" dirty="0">
                <a:latin typeface="Microsoft YaHei" panose="020B0503020204020204" pitchFamily="34" charset="-122"/>
                <a:ea typeface="Microsoft YaHei" panose="020B0503020204020204" pitchFamily="34" charset="-122"/>
              </a:rPr>
              <a:t>ES</a:t>
            </a:r>
            <a:r>
              <a:rPr kumimoji="1" lang="zh-CN" altLang="en-US" sz="1600" dirty="0">
                <a:latin typeface="Microsoft YaHei" panose="020B0503020204020204" pitchFamily="34" charset="-122"/>
                <a:ea typeface="Microsoft YaHei" panose="020B0503020204020204" pitchFamily="34" charset="-122"/>
              </a:rPr>
              <a:t>的时候最少需要弄清两点：企业的事业内容和在业界内的强项（特点）</a:t>
            </a:r>
            <a:endParaRPr kumimoji="1" lang="en-US" altLang="zh-CN" sz="1600" dirty="0">
              <a:latin typeface="Microsoft YaHei" panose="020B0503020204020204" pitchFamily="34" charset="-122"/>
              <a:ea typeface="Microsoft YaHei" panose="020B0503020204020204" pitchFamily="34" charset="-122"/>
            </a:endParaRPr>
          </a:p>
        </p:txBody>
      </p:sp>
      <p:sp>
        <p:nvSpPr>
          <p:cNvPr id="7" name="テキスト ボックス 6">
            <a:extLst>
              <a:ext uri="{FF2B5EF4-FFF2-40B4-BE49-F238E27FC236}">
                <a16:creationId xmlns:a16="http://schemas.microsoft.com/office/drawing/2014/main" id="{BC38250D-5123-79B4-0338-80EC49353E42}"/>
              </a:ext>
            </a:extLst>
          </p:cNvPr>
          <p:cNvSpPr txBox="1"/>
          <p:nvPr/>
        </p:nvSpPr>
        <p:spPr>
          <a:xfrm>
            <a:off x="4422064" y="2635711"/>
            <a:ext cx="2592217" cy="3415935"/>
          </a:xfrm>
          <a:prstGeom prst="rect">
            <a:avLst/>
          </a:prstGeom>
          <a:noFill/>
        </p:spPr>
        <p:txBody>
          <a:bodyPr wrap="square" rtlCol="0">
            <a:spAutoFit/>
          </a:bodyPr>
          <a:lstStyle/>
          <a:p>
            <a:pPr marL="285750" indent="-285750" algn="l">
              <a:lnSpc>
                <a:spcPct val="130000"/>
              </a:lnSpc>
              <a:spcAft>
                <a:spcPts val="600"/>
              </a:spcAft>
              <a:buFont typeface="Wingdings" panose="05000000000000000000" pitchFamily="2" charset="2"/>
              <a:buChar char="p"/>
            </a:pPr>
            <a:r>
              <a:rPr kumimoji="1" lang="zh-CN" altLang="en-US" sz="1600" dirty="0">
                <a:latin typeface="Microsoft YaHei" panose="020B0503020204020204" pitchFamily="34" charset="-122"/>
                <a:ea typeface="Microsoft YaHei" panose="020B0503020204020204" pitchFamily="34" charset="-122"/>
              </a:rPr>
              <a:t>我和别的就活生相比有什么强项</a:t>
            </a:r>
            <a:endParaRPr kumimoji="1" lang="en-US" altLang="zh-CN" sz="1600" dirty="0">
              <a:latin typeface="Microsoft YaHei" panose="020B0503020204020204" pitchFamily="34" charset="-122"/>
              <a:ea typeface="Microsoft YaHei" panose="020B0503020204020204" pitchFamily="34" charset="-122"/>
            </a:endParaRPr>
          </a:p>
          <a:p>
            <a:pPr marL="285750" indent="-285750" algn="l">
              <a:lnSpc>
                <a:spcPct val="130000"/>
              </a:lnSpc>
              <a:spcAft>
                <a:spcPts val="600"/>
              </a:spcAft>
              <a:buFont typeface="Wingdings" panose="05000000000000000000" pitchFamily="2" charset="2"/>
              <a:buChar char="p"/>
            </a:pPr>
            <a:r>
              <a:rPr kumimoji="1" lang="zh-CN" altLang="en-US" sz="1600" dirty="0">
                <a:latin typeface="Microsoft YaHei" panose="020B0503020204020204" pitchFamily="34" charset="-122"/>
                <a:ea typeface="Microsoft YaHei" panose="020B0503020204020204" pitchFamily="34" charset="-122"/>
              </a:rPr>
              <a:t>我在什么时候可以保持很高的动力，干劲（</a:t>
            </a:r>
            <a:r>
              <a:rPr kumimoji="1" lang="ja-JP" altLang="en-US" sz="1600" dirty="0">
                <a:latin typeface="Microsoft YaHei" panose="020B0503020204020204" pitchFamily="34" charset="-122"/>
                <a:ea typeface="Microsoft YaHei" panose="020B0503020204020204" pitchFamily="34" charset="-122"/>
              </a:rPr>
              <a:t>モチベーション</a:t>
            </a:r>
            <a:r>
              <a:rPr kumimoji="1" lang="zh-CN" altLang="en-US" sz="1600" dirty="0">
                <a:latin typeface="Microsoft YaHei" panose="020B0503020204020204" pitchFamily="34" charset="-122"/>
                <a:ea typeface="Microsoft YaHei" panose="020B0503020204020204" pitchFamily="34" charset="-122"/>
              </a:rPr>
              <a:t>）</a:t>
            </a:r>
            <a:endParaRPr kumimoji="1" lang="en-US" altLang="zh-CN" sz="1600" dirty="0">
              <a:latin typeface="Microsoft YaHei" panose="020B0503020204020204" pitchFamily="34" charset="-122"/>
              <a:ea typeface="Microsoft YaHei" panose="020B0503020204020204" pitchFamily="34" charset="-122"/>
            </a:endParaRPr>
          </a:p>
          <a:p>
            <a:pPr marL="285750" indent="-285750" algn="l">
              <a:lnSpc>
                <a:spcPct val="130000"/>
              </a:lnSpc>
              <a:spcAft>
                <a:spcPts val="600"/>
              </a:spcAft>
              <a:buFont typeface="Wingdings" panose="05000000000000000000" pitchFamily="2" charset="2"/>
              <a:buChar char="p"/>
            </a:pPr>
            <a:r>
              <a:rPr kumimoji="1" lang="zh-CN" altLang="en-US" sz="1600" dirty="0">
                <a:latin typeface="Microsoft YaHei" panose="020B0503020204020204" pitchFamily="34" charset="-122"/>
                <a:ea typeface="Microsoft YaHei" panose="020B0503020204020204" pitchFamily="34" charset="-122"/>
              </a:rPr>
              <a:t>如果觉得自己不了解自己的话，可以从第三者的角度切入（问一下周围的朋友、老师对自己的印象）</a:t>
            </a:r>
            <a:endParaRPr kumimoji="1" lang="ja-JP" altLang="en-US" sz="1600" dirty="0">
              <a:latin typeface="Microsoft YaHei" panose="020B0503020204020204" pitchFamily="34" charset="-122"/>
              <a:ea typeface="Microsoft YaHei" panose="020B0503020204020204" pitchFamily="34" charset="-122"/>
            </a:endParaRPr>
          </a:p>
        </p:txBody>
      </p:sp>
      <p:sp>
        <p:nvSpPr>
          <p:cNvPr id="8" name="テキスト ボックス 7">
            <a:extLst>
              <a:ext uri="{FF2B5EF4-FFF2-40B4-BE49-F238E27FC236}">
                <a16:creationId xmlns:a16="http://schemas.microsoft.com/office/drawing/2014/main" id="{49848766-8DBD-A91D-1170-78CB9F4132B8}"/>
              </a:ext>
            </a:extLst>
          </p:cNvPr>
          <p:cNvSpPr txBox="1"/>
          <p:nvPr/>
        </p:nvSpPr>
        <p:spPr>
          <a:xfrm>
            <a:off x="7422399" y="2635711"/>
            <a:ext cx="2664154" cy="3415935"/>
          </a:xfrm>
          <a:prstGeom prst="rect">
            <a:avLst/>
          </a:prstGeom>
          <a:noFill/>
        </p:spPr>
        <p:txBody>
          <a:bodyPr wrap="square" rtlCol="0">
            <a:spAutoFit/>
          </a:bodyPr>
          <a:lstStyle/>
          <a:p>
            <a:pPr marL="285750" indent="-285750" algn="l">
              <a:lnSpc>
                <a:spcPct val="130000"/>
              </a:lnSpc>
              <a:spcAft>
                <a:spcPts val="600"/>
              </a:spcAft>
              <a:buFont typeface="Wingdings" panose="05000000000000000000" pitchFamily="2" charset="2"/>
              <a:buChar char="p"/>
            </a:pPr>
            <a:r>
              <a:rPr kumimoji="1" lang="zh-CN" altLang="en-US" sz="1600" dirty="0">
                <a:latin typeface="Microsoft YaHei" panose="020B0503020204020204" pitchFamily="34" charset="-122"/>
                <a:ea typeface="Microsoft YaHei" panose="020B0503020204020204" pitchFamily="34" charset="-122"/>
              </a:rPr>
              <a:t>在完成了前两步以后，需要分析自己和企业的共通点</a:t>
            </a:r>
            <a:endParaRPr kumimoji="1" lang="en-US" altLang="zh-CN" sz="1600" dirty="0">
              <a:latin typeface="Microsoft YaHei" panose="020B0503020204020204" pitchFamily="34" charset="-122"/>
              <a:ea typeface="Microsoft YaHei" panose="020B0503020204020204" pitchFamily="34" charset="-122"/>
            </a:endParaRPr>
          </a:p>
          <a:p>
            <a:pPr marL="285750" indent="-285750" algn="l">
              <a:lnSpc>
                <a:spcPct val="130000"/>
              </a:lnSpc>
              <a:spcAft>
                <a:spcPts val="600"/>
              </a:spcAft>
              <a:buFont typeface="Wingdings" panose="05000000000000000000" pitchFamily="2" charset="2"/>
              <a:buChar char="p"/>
            </a:pPr>
            <a:r>
              <a:rPr kumimoji="1" lang="zh-CN" altLang="en-US" sz="1600" dirty="0">
                <a:latin typeface="Microsoft YaHei" panose="020B0503020204020204" pitchFamily="34" charset="-122"/>
                <a:ea typeface="Microsoft YaHei" panose="020B0503020204020204" pitchFamily="34" charset="-122"/>
              </a:rPr>
              <a:t>例：企业的技术力特别强 </a:t>
            </a:r>
            <a:r>
              <a:rPr kumimoji="1" lang="en-US" altLang="zh-CN" sz="1600" dirty="0">
                <a:latin typeface="Microsoft YaHei" panose="020B0503020204020204" pitchFamily="34" charset="-122"/>
                <a:ea typeface="Microsoft YaHei" panose="020B0503020204020204" pitchFamily="34" charset="-122"/>
              </a:rPr>
              <a:t>– </a:t>
            </a:r>
            <a:r>
              <a:rPr kumimoji="1" lang="zh-CN" altLang="en-US" sz="1600" dirty="0">
                <a:latin typeface="Microsoft YaHei" panose="020B0503020204020204" pitchFamily="34" charset="-122"/>
                <a:ea typeface="Microsoft YaHei" panose="020B0503020204020204" pitchFamily="34" charset="-122"/>
              </a:rPr>
              <a:t>我未来的职业规划是成为技术方面的专家</a:t>
            </a:r>
            <a:endParaRPr kumimoji="1" lang="en-US" altLang="zh-CN" sz="1600" dirty="0">
              <a:latin typeface="Microsoft YaHei" panose="020B0503020204020204" pitchFamily="34" charset="-122"/>
              <a:ea typeface="Microsoft YaHei" panose="020B0503020204020204" pitchFamily="34" charset="-122"/>
            </a:endParaRPr>
          </a:p>
          <a:p>
            <a:pPr marL="285750" indent="-285750" algn="l">
              <a:lnSpc>
                <a:spcPct val="130000"/>
              </a:lnSpc>
              <a:spcAft>
                <a:spcPts val="600"/>
              </a:spcAft>
              <a:buFont typeface="Wingdings" panose="05000000000000000000" pitchFamily="2" charset="2"/>
              <a:buChar char="p"/>
            </a:pPr>
            <a:r>
              <a:rPr kumimoji="1" lang="zh-CN" altLang="en-US" sz="1600" dirty="0">
                <a:latin typeface="Microsoft YaHei" panose="020B0503020204020204" pitchFamily="34" charset="-122"/>
                <a:ea typeface="Microsoft YaHei" panose="020B0503020204020204" pitchFamily="34" charset="-122"/>
              </a:rPr>
              <a:t>例：企业的文化非常开放和国际化 </a:t>
            </a:r>
            <a:r>
              <a:rPr kumimoji="1" lang="en-US" altLang="zh-CN" sz="1600" dirty="0">
                <a:latin typeface="Microsoft YaHei" panose="020B0503020204020204" pitchFamily="34" charset="-122"/>
                <a:ea typeface="Microsoft YaHei" panose="020B0503020204020204" pitchFamily="34" charset="-122"/>
              </a:rPr>
              <a:t>– </a:t>
            </a:r>
            <a:r>
              <a:rPr kumimoji="1" lang="zh-CN" altLang="en-US" sz="1600" dirty="0">
                <a:latin typeface="Microsoft YaHei" panose="020B0503020204020204" pitchFamily="34" charset="-122"/>
                <a:ea typeface="Microsoft YaHei" panose="020B0503020204020204" pitchFamily="34" charset="-122"/>
              </a:rPr>
              <a:t>我有留学背景，有在多样化环境中推进事情的能力</a:t>
            </a:r>
            <a:endParaRPr kumimoji="1" lang="en-US" altLang="ja-JP" sz="1600" dirty="0">
              <a:latin typeface="Microsoft YaHei" panose="020B0503020204020204" pitchFamily="34" charset="-122"/>
              <a:ea typeface="Microsoft YaHei" panose="020B0503020204020204" pitchFamily="34" charset="-122"/>
            </a:endParaRPr>
          </a:p>
        </p:txBody>
      </p:sp>
      <p:sp>
        <p:nvSpPr>
          <p:cNvPr id="10" name="四角形: 角を丸くする 9">
            <a:extLst>
              <a:ext uri="{FF2B5EF4-FFF2-40B4-BE49-F238E27FC236}">
                <a16:creationId xmlns:a16="http://schemas.microsoft.com/office/drawing/2014/main" id="{83849F04-EA8D-F478-28D5-EEA857C22645}"/>
              </a:ext>
            </a:extLst>
          </p:cNvPr>
          <p:cNvSpPr/>
          <p:nvPr/>
        </p:nvSpPr>
        <p:spPr>
          <a:xfrm>
            <a:off x="1205779" y="1479982"/>
            <a:ext cx="144016" cy="4248455"/>
          </a:xfrm>
          <a:prstGeom prst="roundRect">
            <a:avLst>
              <a:gd name="adj" fmla="val 50000"/>
            </a:avLst>
          </a:prstGeom>
          <a:solidFill>
            <a:schemeClr val="accent2">
              <a:lumMod val="60000"/>
              <a:lumOff val="40000"/>
            </a:schemeClr>
          </a:solid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Aft>
                <a:spcPts val="600"/>
              </a:spcAft>
            </a:pP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sp>
        <p:nvSpPr>
          <p:cNvPr id="13" name="矢印: 五方向 12">
            <a:extLst>
              <a:ext uri="{FF2B5EF4-FFF2-40B4-BE49-F238E27FC236}">
                <a16:creationId xmlns:a16="http://schemas.microsoft.com/office/drawing/2014/main" id="{6E394B61-AAA4-F5AC-9419-64968C70A3F4}"/>
              </a:ext>
            </a:extLst>
          </p:cNvPr>
          <p:cNvSpPr/>
          <p:nvPr/>
        </p:nvSpPr>
        <p:spPr>
          <a:xfrm>
            <a:off x="1349795" y="1928052"/>
            <a:ext cx="2664154" cy="479212"/>
          </a:xfrm>
          <a:prstGeom prst="homePlate">
            <a:avLst/>
          </a:prstGeom>
          <a:solidFill>
            <a:schemeClr val="accent2">
              <a:lumMod val="60000"/>
              <a:lumOff val="40000"/>
            </a:schemeClr>
          </a:solidFill>
          <a:ln>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spcAft>
                <a:spcPts val="600"/>
              </a:spcAft>
            </a:pPr>
            <a:r>
              <a:rPr kumimoji="1" lang="en-US" altLang="ja-JP" sz="2000" b="1" dirty="0">
                <a:solidFill>
                  <a:schemeClr val="tx1"/>
                </a:solidFill>
                <a:latin typeface="Microsoft YaHei" panose="020B0503020204020204" pitchFamily="34" charset="-122"/>
                <a:ea typeface="Microsoft YaHei" panose="020B0503020204020204" pitchFamily="34" charset="-122"/>
              </a:rPr>
              <a:t>STEP</a:t>
            </a:r>
            <a:r>
              <a:rPr kumimoji="1" lang="ja-JP" altLang="en-US" sz="2000" b="1" dirty="0">
                <a:solidFill>
                  <a:schemeClr val="tx1"/>
                </a:solidFill>
                <a:latin typeface="Microsoft YaHei" panose="020B0503020204020204" pitchFamily="34" charset="-122"/>
                <a:ea typeface="Microsoft YaHei" panose="020B0503020204020204" pitchFamily="34" charset="-122"/>
              </a:rPr>
              <a:t> </a:t>
            </a:r>
            <a:r>
              <a:rPr kumimoji="1" lang="en-US" altLang="ja-JP" sz="2000" b="1" dirty="0">
                <a:solidFill>
                  <a:schemeClr val="tx1"/>
                </a:solidFill>
                <a:latin typeface="Microsoft YaHei" panose="020B0503020204020204" pitchFamily="34" charset="-122"/>
                <a:ea typeface="Microsoft YaHei" panose="020B0503020204020204" pitchFamily="34" charset="-122"/>
              </a:rPr>
              <a:t>01 </a:t>
            </a:r>
            <a:r>
              <a:rPr kumimoji="1" lang="zh-CN" altLang="en-US" sz="2000" b="1" dirty="0">
                <a:solidFill>
                  <a:schemeClr val="tx1"/>
                </a:solidFill>
                <a:latin typeface="Microsoft YaHei" panose="020B0503020204020204" pitchFamily="34" charset="-122"/>
                <a:ea typeface="Microsoft YaHei" panose="020B0503020204020204" pitchFamily="34" charset="-122"/>
              </a:rPr>
              <a:t>企业研究</a:t>
            </a:r>
            <a:endParaRPr kumimoji="1" lang="ja-JP" altLang="en-US" sz="2000" b="1" dirty="0">
              <a:solidFill>
                <a:schemeClr val="tx1"/>
              </a:solidFill>
              <a:latin typeface="Microsoft YaHei" panose="020B0503020204020204" pitchFamily="34" charset="-122"/>
              <a:ea typeface="Microsoft YaHei" panose="020B0503020204020204" pitchFamily="34" charset="-122"/>
            </a:endParaRPr>
          </a:p>
        </p:txBody>
      </p:sp>
      <p:sp>
        <p:nvSpPr>
          <p:cNvPr id="17" name="四角形: 角を丸くする 16">
            <a:extLst>
              <a:ext uri="{FF2B5EF4-FFF2-40B4-BE49-F238E27FC236}">
                <a16:creationId xmlns:a16="http://schemas.microsoft.com/office/drawing/2014/main" id="{2AA0C3A3-63CE-0CD5-E1F6-CAF30EAAFAA9}"/>
              </a:ext>
            </a:extLst>
          </p:cNvPr>
          <p:cNvSpPr/>
          <p:nvPr/>
        </p:nvSpPr>
        <p:spPr>
          <a:xfrm>
            <a:off x="4206112" y="1479982"/>
            <a:ext cx="144016" cy="4248455"/>
          </a:xfrm>
          <a:prstGeom prst="roundRect">
            <a:avLst>
              <a:gd name="adj" fmla="val 50000"/>
            </a:avLst>
          </a:prstGeom>
          <a:solidFill>
            <a:schemeClr val="accent3">
              <a:lumMod val="60000"/>
              <a:lumOff val="40000"/>
            </a:schemeClr>
          </a:solidFill>
          <a:ln>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Aft>
                <a:spcPts val="600"/>
              </a:spcAft>
            </a:pP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sp>
        <p:nvSpPr>
          <p:cNvPr id="18" name="矢印: 五方向 17">
            <a:extLst>
              <a:ext uri="{FF2B5EF4-FFF2-40B4-BE49-F238E27FC236}">
                <a16:creationId xmlns:a16="http://schemas.microsoft.com/office/drawing/2014/main" id="{FB64F31D-9D72-5CEF-1FEA-DDAC6520589D}"/>
              </a:ext>
            </a:extLst>
          </p:cNvPr>
          <p:cNvSpPr/>
          <p:nvPr/>
        </p:nvSpPr>
        <p:spPr>
          <a:xfrm>
            <a:off x="4350128" y="1928052"/>
            <a:ext cx="2664154" cy="479212"/>
          </a:xfrm>
          <a:prstGeom prst="homePlate">
            <a:avLst/>
          </a:prstGeom>
          <a:solidFill>
            <a:schemeClr val="accent3">
              <a:lumMod val="60000"/>
              <a:lumOff val="40000"/>
            </a:schemeClr>
          </a:solidFill>
          <a:ln>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spcAft>
                <a:spcPts val="600"/>
              </a:spcAft>
            </a:pPr>
            <a:r>
              <a:rPr kumimoji="1" lang="en-US" altLang="ja-JP" sz="2000" b="1" dirty="0">
                <a:solidFill>
                  <a:schemeClr val="tx1"/>
                </a:solidFill>
                <a:latin typeface="Microsoft YaHei" panose="020B0503020204020204" pitchFamily="34" charset="-122"/>
                <a:ea typeface="Microsoft YaHei" panose="020B0503020204020204" pitchFamily="34" charset="-122"/>
              </a:rPr>
              <a:t>STEP</a:t>
            </a:r>
            <a:r>
              <a:rPr kumimoji="1" lang="ja-JP" altLang="en-US" sz="2000" b="1" dirty="0">
                <a:solidFill>
                  <a:schemeClr val="tx1"/>
                </a:solidFill>
                <a:latin typeface="Microsoft YaHei" panose="020B0503020204020204" pitchFamily="34" charset="-122"/>
                <a:ea typeface="Microsoft YaHei" panose="020B0503020204020204" pitchFamily="34" charset="-122"/>
              </a:rPr>
              <a:t> </a:t>
            </a:r>
            <a:r>
              <a:rPr kumimoji="1" lang="en-US" altLang="ja-JP" sz="2000" b="1" dirty="0">
                <a:solidFill>
                  <a:schemeClr val="tx1"/>
                </a:solidFill>
                <a:latin typeface="Microsoft YaHei" panose="020B0503020204020204" pitchFamily="34" charset="-122"/>
                <a:ea typeface="Microsoft YaHei" panose="020B0503020204020204" pitchFamily="34" charset="-122"/>
              </a:rPr>
              <a:t>02 </a:t>
            </a:r>
            <a:r>
              <a:rPr kumimoji="1" lang="zh-CN" altLang="en-US" sz="2000" b="1" dirty="0">
                <a:solidFill>
                  <a:schemeClr val="tx1"/>
                </a:solidFill>
                <a:latin typeface="Microsoft YaHei" panose="020B0503020204020204" pitchFamily="34" charset="-122"/>
                <a:ea typeface="Microsoft YaHei" panose="020B0503020204020204" pitchFamily="34" charset="-122"/>
              </a:rPr>
              <a:t>自己研究</a:t>
            </a:r>
            <a:endParaRPr kumimoji="1" lang="ja-JP" altLang="en-US" sz="2000" b="1" dirty="0">
              <a:solidFill>
                <a:schemeClr val="tx1"/>
              </a:solidFill>
              <a:latin typeface="Microsoft YaHei" panose="020B0503020204020204" pitchFamily="34" charset="-122"/>
              <a:ea typeface="Microsoft YaHei" panose="020B0503020204020204" pitchFamily="34" charset="-122"/>
            </a:endParaRPr>
          </a:p>
        </p:txBody>
      </p:sp>
      <p:sp>
        <p:nvSpPr>
          <p:cNvPr id="20" name="四角形: 角を丸くする 19">
            <a:extLst>
              <a:ext uri="{FF2B5EF4-FFF2-40B4-BE49-F238E27FC236}">
                <a16:creationId xmlns:a16="http://schemas.microsoft.com/office/drawing/2014/main" id="{6D7627F4-50BD-CF5B-4159-E979FF128997}"/>
              </a:ext>
            </a:extLst>
          </p:cNvPr>
          <p:cNvSpPr/>
          <p:nvPr/>
        </p:nvSpPr>
        <p:spPr>
          <a:xfrm>
            <a:off x="7206445" y="1479982"/>
            <a:ext cx="144016" cy="4248455"/>
          </a:xfrm>
          <a:prstGeom prst="roundRect">
            <a:avLst>
              <a:gd name="adj" fmla="val 50000"/>
            </a:avLst>
          </a:prstGeom>
          <a:solidFill>
            <a:schemeClr val="accent4">
              <a:lumMod val="60000"/>
              <a:lumOff val="40000"/>
            </a:schemeClr>
          </a:solid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Aft>
                <a:spcPts val="600"/>
              </a:spcAft>
            </a:pP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sp>
        <p:nvSpPr>
          <p:cNvPr id="22" name="矢印: 五方向 21">
            <a:extLst>
              <a:ext uri="{FF2B5EF4-FFF2-40B4-BE49-F238E27FC236}">
                <a16:creationId xmlns:a16="http://schemas.microsoft.com/office/drawing/2014/main" id="{138242F2-606A-21EB-46E3-E25F59F0A160}"/>
              </a:ext>
            </a:extLst>
          </p:cNvPr>
          <p:cNvSpPr/>
          <p:nvPr/>
        </p:nvSpPr>
        <p:spPr>
          <a:xfrm>
            <a:off x="7350461" y="1928052"/>
            <a:ext cx="2909738" cy="479212"/>
          </a:xfrm>
          <a:prstGeom prst="homePlate">
            <a:avLst/>
          </a:prstGeom>
          <a:solidFill>
            <a:schemeClr val="accent4">
              <a:lumMod val="60000"/>
              <a:lumOff val="40000"/>
            </a:schemeClr>
          </a:solidFill>
          <a:ln>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30000"/>
              </a:lnSpc>
              <a:spcAft>
                <a:spcPts val="600"/>
              </a:spcAft>
            </a:pPr>
            <a:r>
              <a:rPr kumimoji="1" lang="en-US" altLang="ja-JP" sz="1400" b="1" dirty="0">
                <a:solidFill>
                  <a:schemeClr val="tx1"/>
                </a:solidFill>
                <a:latin typeface="Microsoft YaHei" panose="020B0503020204020204" pitchFamily="34" charset="-122"/>
                <a:ea typeface="Microsoft YaHei" panose="020B0503020204020204" pitchFamily="34" charset="-122"/>
              </a:rPr>
              <a:t>STEP</a:t>
            </a:r>
            <a:r>
              <a:rPr kumimoji="1" lang="ja-JP" altLang="en-US" sz="1400" b="1" dirty="0">
                <a:solidFill>
                  <a:schemeClr val="tx1"/>
                </a:solidFill>
                <a:latin typeface="Microsoft YaHei" panose="020B0503020204020204" pitchFamily="34" charset="-122"/>
                <a:ea typeface="Microsoft YaHei" panose="020B0503020204020204" pitchFamily="34" charset="-122"/>
              </a:rPr>
              <a:t> </a:t>
            </a:r>
            <a:r>
              <a:rPr kumimoji="1" lang="en-US" altLang="ja-JP" sz="1400" b="1" dirty="0">
                <a:solidFill>
                  <a:schemeClr val="tx1"/>
                </a:solidFill>
                <a:latin typeface="Microsoft YaHei" panose="020B0503020204020204" pitchFamily="34" charset="-122"/>
                <a:ea typeface="Microsoft YaHei" panose="020B0503020204020204" pitchFamily="34" charset="-122"/>
              </a:rPr>
              <a:t>03 </a:t>
            </a:r>
            <a:r>
              <a:rPr kumimoji="1" lang="zh-CN" altLang="en-US" sz="1400" b="1" dirty="0">
                <a:solidFill>
                  <a:schemeClr val="tx1"/>
                </a:solidFill>
                <a:latin typeface="Microsoft YaHei" panose="020B0503020204020204" pitchFamily="34" charset="-122"/>
                <a:ea typeface="Microsoft YaHei" panose="020B0503020204020204" pitchFamily="34" charset="-122"/>
              </a:rPr>
              <a:t>找到自己和企业的共通点</a:t>
            </a:r>
            <a:endParaRPr kumimoji="1" lang="ja-JP" altLang="en-US" sz="1400" b="1"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9646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A705E-E488-99AC-8F7C-6A1563F1DD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B897EF0-9682-3220-0351-DBC3F6B265A9}"/>
              </a:ext>
            </a:extLst>
          </p:cNvPr>
          <p:cNvSpPr>
            <a:spLocks noGrp="1"/>
          </p:cNvSpPr>
          <p:nvPr>
            <p:ph type="title"/>
          </p:nvPr>
        </p:nvSpPr>
        <p:spPr>
          <a:xfrm>
            <a:off x="319434" y="124612"/>
            <a:ext cx="10405174" cy="626061"/>
          </a:xfrm>
        </p:spPr>
        <p:txBody>
          <a:bodyPr rtlCol="0"/>
          <a:lstStyle>
            <a:defPPr>
              <a:defRPr lang="ja-JP"/>
            </a:defPPr>
          </a:lstStyle>
          <a:p>
            <a:pPr rtl="0"/>
            <a:r>
              <a:rPr lang="zh-CN" altLang="en-US" dirty="0">
                <a:latin typeface="Microsoft YaHei" panose="020B0503020204020204" pitchFamily="34" charset="-122"/>
                <a:ea typeface="Microsoft YaHei" panose="020B0503020204020204" pitchFamily="34" charset="-122"/>
              </a:rPr>
              <a:t>志望理由（面试稿例）</a:t>
            </a:r>
          </a:p>
        </p:txBody>
      </p:sp>
      <p:sp>
        <p:nvSpPr>
          <p:cNvPr id="3" name="スライド番号プレースホルダー 2">
            <a:extLst>
              <a:ext uri="{FF2B5EF4-FFF2-40B4-BE49-F238E27FC236}">
                <a16:creationId xmlns:a16="http://schemas.microsoft.com/office/drawing/2014/main" id="{332F9F1C-30CB-E743-919A-ADC1860DF1EE}"/>
              </a:ext>
            </a:extLst>
          </p:cNvPr>
          <p:cNvSpPr>
            <a:spLocks noGrp="1"/>
          </p:cNvSpPr>
          <p:nvPr>
            <p:ph type="sldNum" sz="quarter" idx="12"/>
          </p:nvPr>
        </p:nvSpPr>
        <p:spPr>
          <a:xfrm>
            <a:off x="911352" y="6246622"/>
            <a:ext cx="2670048" cy="365125"/>
          </a:xfrm>
        </p:spPr>
        <p:txBody>
          <a:bodyPr rtlCol="0"/>
          <a:lstStyle>
            <a:defPPr>
              <a:defRPr lang="ja-JP"/>
            </a:defPPr>
          </a:lstStyle>
          <a:p>
            <a:pPr rtl="0"/>
            <a:fld id="{B5CEABB6-07DC-46E8-9B57-56EC44A396E5}" type="slidenum">
              <a:rPr lang="en-US" altLang="ja-JP" smtClean="0">
                <a:latin typeface="Microsoft YaHei" panose="020B0503020204020204" pitchFamily="34" charset="-122"/>
                <a:ea typeface="Microsoft YaHei" panose="020B0503020204020204" pitchFamily="34" charset="-122"/>
              </a:rPr>
              <a:pPr rtl="0"/>
              <a:t>8</a:t>
            </a:fld>
            <a:endParaRPr lang="ja-JP" dirty="0">
              <a:latin typeface="Microsoft YaHei" panose="020B0503020204020204" pitchFamily="34" charset="-122"/>
              <a:ea typeface="Microsoft YaHei" panose="020B0503020204020204" pitchFamily="34" charset="-122"/>
            </a:endParaRPr>
          </a:p>
        </p:txBody>
      </p:sp>
      <p:sp>
        <p:nvSpPr>
          <p:cNvPr id="12" name="テキスト ボックス 11">
            <a:extLst>
              <a:ext uri="{FF2B5EF4-FFF2-40B4-BE49-F238E27FC236}">
                <a16:creationId xmlns:a16="http://schemas.microsoft.com/office/drawing/2014/main" id="{8C699ED1-94DF-B388-ECC2-0DDCAE48E18E}"/>
              </a:ext>
            </a:extLst>
          </p:cNvPr>
          <p:cNvSpPr txBox="1"/>
          <p:nvPr/>
        </p:nvSpPr>
        <p:spPr>
          <a:xfrm>
            <a:off x="826113" y="1370928"/>
            <a:ext cx="10026869" cy="3508653"/>
          </a:xfrm>
          <a:prstGeom prst="rect">
            <a:avLst/>
          </a:prstGeom>
          <a:noFill/>
        </p:spPr>
        <p:txBody>
          <a:bodyPr wrap="square">
            <a:spAutoFit/>
          </a:bodyPr>
          <a:lstStyle/>
          <a:p>
            <a:r>
              <a:rPr lang="ja-JP" altLang="en-US" sz="2400" b="1" u="sng" dirty="0"/>
              <a:t>なぜ御社なのか？</a:t>
            </a:r>
            <a:endParaRPr lang="en-US" altLang="ja-JP" sz="2400" b="1" u="sng" dirty="0"/>
          </a:p>
          <a:p>
            <a:endParaRPr lang="ja-JP" altLang="en-US" dirty="0"/>
          </a:p>
          <a:p>
            <a:r>
              <a:rPr lang="ja-JP" altLang="en-US" b="1" dirty="0"/>
              <a:t>①横断的に業界を経験することができ、選択肢も多いので、専門性を身に付けられると感じたからです。</a:t>
            </a:r>
            <a:r>
              <a:rPr lang="ja-JP" altLang="en-US" dirty="0"/>
              <a:t>私は教育関連の実践や経験をしてきましたが、教育という枠に縛られずに多くの業界に関する知見を広めたいと考えております。そのために、御社が最適な環境だと感じました。</a:t>
            </a:r>
          </a:p>
          <a:p>
            <a:endParaRPr lang="ja-JP" altLang="en-US" dirty="0"/>
          </a:p>
          <a:p>
            <a:r>
              <a:rPr lang="ja-JP" altLang="en-US" b="1" dirty="0"/>
              <a:t>②御社に人を育てる文化があると感じたからです。</a:t>
            </a:r>
            <a:r>
              <a:rPr lang="en-US" altLang="ja-JP" dirty="0"/>
              <a:t>OB</a:t>
            </a:r>
            <a:r>
              <a:rPr lang="ja-JP" altLang="en-US" dirty="0"/>
              <a:t>訪問等を通じて、後輩の話に真摯に耳を傾け、手厚くサポートする御社の社員の人柄、自身の業務に対して誇りを持っている姿が非常に印象的でした。</a:t>
            </a:r>
            <a:endParaRPr lang="en-US" altLang="ja-JP" dirty="0"/>
          </a:p>
          <a:p>
            <a:endParaRPr lang="ja-JP" altLang="en-US" dirty="0"/>
          </a:p>
          <a:p>
            <a:r>
              <a:rPr lang="ja-JP" altLang="en-US" dirty="0"/>
              <a:t>私が自分の経験を振り返って、どういう時に一番頑張れたかと言いますと、自分に良くしてくれた先輩や仲間の期待に答えたい、あるいは仲間の役に立ちたいというときが一番頑張れたと思います。なので貴社のような、育成に力を入れてくれたファームに対し、恩返しとして長く貢献したいと考えております。</a:t>
            </a:r>
          </a:p>
        </p:txBody>
      </p:sp>
    </p:spTree>
    <p:extLst>
      <p:ext uri="{BB962C8B-B14F-4D97-AF65-F5344CB8AC3E}">
        <p14:creationId xmlns:p14="http://schemas.microsoft.com/office/powerpoint/2010/main" val="115811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5BA0C7-4B10-03D7-2211-750D1F9E5A8A}"/>
              </a:ext>
            </a:extLst>
          </p:cNvPr>
          <p:cNvSpPr>
            <a:spLocks noGrp="1"/>
          </p:cNvSpPr>
          <p:nvPr>
            <p:ph type="title"/>
          </p:nvPr>
        </p:nvSpPr>
        <p:spPr>
          <a:xfrm>
            <a:off x="8062259" y="3101788"/>
            <a:ext cx="3898092" cy="696019"/>
          </a:xfrm>
        </p:spPr>
        <p:txBody>
          <a:bodyPr rtlCol="0"/>
          <a:lstStyle>
            <a:defPPr>
              <a:defRPr lang="ja-JP"/>
            </a:defPPr>
          </a:lstStyle>
          <a:p>
            <a:pPr rtl="0"/>
            <a:r>
              <a:rPr lang="zh-CN" altLang="en-US" dirty="0">
                <a:latin typeface="Microsoft YaHei" panose="020B0503020204020204" pitchFamily="34" charset="-122"/>
                <a:ea typeface="Microsoft YaHei" panose="020B0503020204020204" pitchFamily="34" charset="-122"/>
              </a:rPr>
              <a:t>实际</a:t>
            </a:r>
            <a:r>
              <a:rPr lang="en-US" altLang="zh-CN" dirty="0">
                <a:latin typeface="Microsoft YaHei" panose="020B0503020204020204" pitchFamily="34" charset="-122"/>
                <a:ea typeface="Microsoft YaHei" panose="020B0503020204020204" pitchFamily="34" charset="-122"/>
              </a:rPr>
              <a:t>ES</a:t>
            </a:r>
            <a:r>
              <a:rPr lang="zh-CN" altLang="en-US" dirty="0">
                <a:latin typeface="Microsoft YaHei" panose="020B0503020204020204" pitchFamily="34" charset="-122"/>
                <a:ea typeface="Microsoft YaHei" panose="020B0503020204020204" pitchFamily="34" charset="-122"/>
              </a:rPr>
              <a:t>修改例</a:t>
            </a:r>
            <a:endParaRPr lang="ja-JP"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6231854"/>
      </p:ext>
    </p:extLst>
  </p:cSld>
  <p:clrMapOvr>
    <a:masterClrMapping/>
  </p:clrMapOvr>
</p:sld>
</file>

<file path=ppt/theme/theme1.xml><?xml version="1.0" encoding="utf-8"?>
<a:theme xmlns:a="http://schemas.openxmlformats.org/drawingml/2006/main" name="カスタム​​">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42513_TF16411248_Win32" id="{89DEAD04-E528-46B2-BFE6-EA550B0E0DC3}" vid="{221D5EB3-731C-4819-920F-2EFE797032C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eiryo UI" panose="020F0302020204030204"/>
        <a:ea typeface=""/>
        <a:cs typeface=""/>
        <a:font script="Jpan" typeface="Meiryo UI"/>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eiryo UI" panose="020F0502020204030204"/>
        <a:ea typeface=""/>
        <a:cs typeface=""/>
        <a:font script="Jpan" typeface="Meiryo UI"/>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eiryo UI" panose="020F0302020204030204"/>
        <a:ea typeface=""/>
        <a:cs typeface=""/>
        <a:font script="Jpan" typeface="Meiryo UI"/>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eiryo UI" panose="020F0502020204030204"/>
        <a:ea typeface=""/>
        <a:cs typeface=""/>
        <a:font script="Jpan" typeface="Meiryo UI"/>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{990DDEFB-BF62-4806-B98E-E65ABC40A213}tf16411248_win32</Template>
  <TotalTime>660</TotalTime>
  <Words>2964</Words>
  <Application>Microsoft Office PowerPoint</Application>
  <PresentationFormat>ワイド画面</PresentationFormat>
  <Paragraphs>219</Paragraphs>
  <Slides>23</Slides>
  <Notes>23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LXGW WenKai</vt:lpstr>
      <vt:lpstr>Meiryo UI</vt:lpstr>
      <vt:lpstr>Microsoft YaHei</vt:lpstr>
      <vt:lpstr>Arial</vt:lpstr>
      <vt:lpstr>Wingdings</vt:lpstr>
      <vt:lpstr>カスタム​​</vt:lpstr>
      <vt:lpstr>27卒就活入門 ES和志望理由到底怎么写</vt:lpstr>
      <vt:lpstr>目次</vt:lpstr>
      <vt:lpstr>PowerPoint プレゼンテーション</vt:lpstr>
      <vt:lpstr>PowerPoint プレゼンテーション</vt:lpstr>
      <vt:lpstr>关于ES怎么写</vt:lpstr>
      <vt:lpstr>ガクチカ怎么写</vt:lpstr>
      <vt:lpstr>志望理由怎么写</vt:lpstr>
      <vt:lpstr>志望理由（面试稿例）</vt:lpstr>
      <vt:lpstr>实际ES修改例</vt:lpstr>
      <vt:lpstr>ES修改例①</vt:lpstr>
      <vt:lpstr>ES修改例②</vt:lpstr>
      <vt:lpstr>ES修改例③</vt:lpstr>
      <vt:lpstr>（参考） 文科生的IT志望理由</vt:lpstr>
      <vt:lpstr>（参考）文科生的IT志望理由</vt:lpstr>
      <vt:lpstr>（参考）文科生的IT志望理由</vt:lpstr>
      <vt:lpstr>（参考）文科生的IT志望理由</vt:lpstr>
      <vt:lpstr>我们的团队和服务介绍</vt:lpstr>
      <vt:lpstr>团队成员</vt:lpstr>
      <vt:lpstr>团队成员</vt:lpstr>
      <vt:lpstr>27卒的就活ToDo表</vt:lpstr>
      <vt:lpstr>如果你还完全没有开始就活…</vt:lpstr>
      <vt:lpstr>新卒就职Q&amp;A</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文霞 傅</dc:creator>
  <cp:lastModifiedBy>a37635</cp:lastModifiedBy>
  <cp:revision>29</cp:revision>
  <dcterms:created xsi:type="dcterms:W3CDTF">2024-09-14T16:14:02Z</dcterms:created>
  <dcterms:modified xsi:type="dcterms:W3CDTF">2025-06-01T11:59:49Z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